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85" r:id="rId2"/>
    <p:sldId id="287" r:id="rId3"/>
    <p:sldId id="303" r:id="rId4"/>
    <p:sldId id="304" r:id="rId5"/>
    <p:sldId id="316" r:id="rId6"/>
    <p:sldId id="30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95"/>
    <p:restoredTop sz="96208"/>
  </p:normalViewPr>
  <p:slideViewPr>
    <p:cSldViewPr snapToGrid="0" snapToObjects="1">
      <p:cViewPr>
        <p:scale>
          <a:sx n="129" d="100"/>
          <a:sy n="129" d="100"/>
        </p:scale>
        <p:origin x="1240" y="1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3T01:23:46.040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0 1 24575,'37'0'0,"-1"0"0,0 0 0,1 0 0,6 0 0,-16 0 0,3 3 0,-12 1 0,-8-1 0,2 3 0,-7-6 0,0 4 0,0-3 0,0 3 0,-1-2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3T01:23:46.041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257 556 24575,'0'-17'0,"0"-3"0,0 1 0,0-4 0,0-5 0,0-9 0,0 5 0,0-9 0,-4 16 0,1 2 0,-2 9 0,3 2 0,0 7 0,1-4 0,-4 1 0,4 3 0,-4-7 0,1 3 0,1-4 0,-3 1 0,3 0 0,-3-1 0,2-4 0,-1 4 0,1-5 0,-2 6 0,-1-5 0,1 3 0,-1-3 0,3 5 0,-1-1 0,4 4 0,-4 1 0,4 3 0,-3 0 0,2 1 0,-4 1 0,1 11 0,1 5 0,1 4 0,-1 5 0,4-4 0,-7 5 0,6-1 0,-5-4 0,2 4 0,0-4 0,-3 5 0,6-5 0,-5-1 0,5-4 0,-1-1 0,-1 1 0,2-1 0,-4 0 0,4 1 0,-4-4 0,4 3 0,-3-7 0,4 7 0,-3-7 0,1 7 0,1-6 0,-5 5 0,3-2 0,-3 0 0,-3 8 0,6-10 0,-5 7 0,5-6 0,-2-3 0,2 3 0,1-3 0,-1 0 0,3 0 0,-4-1 0,3 3 0,-1-3 0,2 2 0,0 0 0,0-1 0,0 1 0,0-2 0,0 1 0,0 2 0,0-2 0,2 2 0,-2-2 0,5 0 0,-3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3T01:23:46.043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0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3T01:23:46.044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0 1 24575,'0'24'0,"0"13"0,0-10 0,0 20 0,0-8 0,0 5 0,0-1 0,0 0 0,0-5 0,0-6 0,0-4 0,0-10 0,0 0 0,0-1 0,0-8 0,0 3 0,0-6 0,0 2 0,0-3 0,0-1 0,5 3 0,-2-1 0,2 1 0,-1-3 0,-2 1 0,3 0 0,0-2 0,0-1 0,2-2 0,-2 0 0,2 0 0,-2 0 0,-1 2 0,3-2 0,-1 3 0,1-3 0,-3 0 0,1 0 0,2 0 0,-1 0 0,0 0 0,-1 0 0,3-3 0,-1-4 0,4 0 0,-4-4 0,5 4 0,-5-5 0,1 5 0,-2-4 0,0 2 0,0 0 0,0-3 0,-1 3 0,-1 0 0,-2 1 0,-2 3 0,0-4 0,0 4 0,0-3 0,0 3 0,0-4 0,0 0 0,0-3 0,0-1 0,0-4 0,0 3 0,0-13 0,0 7 0,0-9 0,0 7 0,0-1 0,0 0 0,0 0 0,0 0 0,0 0 0,0 5 0,0-4 0,0 12 0,0-7 0,0 12 0,0-4 0,0 4 0,0 1 0,0-1 0</inkml:trace>
</inkml:ink>
</file>

<file path=ppt/media/image2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E8EEF2-02D8-3641-941A-6B25F591CEE2}" type="datetimeFigureOut">
              <a:rPr lang="en-US" smtClean="0"/>
              <a:t>6/3/21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C913D-8215-6A47-80D0-FE8C99999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705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C913D-8215-6A47-80D0-FE8C999999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71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C913D-8215-6A47-80D0-FE8C999999E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first present mean-state and decadal changes in zonal temperature. </a:t>
            </a:r>
          </a:p>
          <a:p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contrast to a conventional zonal-mean plot, here latitude is shifted relative to the 1000-m isobath at each longitude, before averaging zonally. </a:t>
            </a:r>
          </a:p>
          <a:p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allows the Antarctic shelf to be clearly seen in adjusted latitudes south of the 1000 m isobath, and the open ocean in adjusted latitudes north of the 1000 m isobath.</a:t>
            </a:r>
            <a:endParaRPr lang="en-AU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C913D-8215-6A47-80D0-FE8C999999E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267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C913D-8215-6A47-80D0-FE8C999999E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95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7035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702F4-ADF5-7E4F-92FD-A2605218D0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3A4B2D-FA7C-E14B-BBB6-90B4223E3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A88E6-4FCE-9B45-B28F-372B16862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E1A1F-9A9A-314B-901F-0DA59F72E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28115-6CD9-694A-A682-F24F9E216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47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300ED-B788-D548-8616-5CD1EDD7F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643D0D-C62B-F844-94BB-8873B7DB4D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F982D-4162-C84D-B50A-2626DD802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9FDF7-5099-6443-A47D-9F67119F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C5BB0-43A4-3847-BD03-2F3573F83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792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9E8A10-4335-5B4E-856A-292FF78923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64AA6E-97EA-1346-B3F5-E1B0E9D8D4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EEA77-42D3-0E4A-90AD-7CCD39F71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76E5C-2199-D844-86B6-FB0B219AD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DF3D8-44B7-894D-8DDE-C8A0B9897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81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 Option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8366" y="3332989"/>
            <a:ext cx="8161917" cy="1923243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4000"/>
              </a:spcBef>
              <a:buNone/>
              <a:defRPr sz="2133" b="1">
                <a:solidFill>
                  <a:schemeClr val="bg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751"/>
              </a:spcAft>
              <a:buNone/>
              <a:defRPr sz="2133">
                <a:solidFill>
                  <a:schemeClr val="bg1"/>
                </a:solidFill>
              </a:defRPr>
            </a:lvl2pPr>
            <a:lvl3pPr marL="355191" indent="-355191" algn="l">
              <a:lnSpc>
                <a:spcPct val="90000"/>
              </a:lnSpc>
              <a:spcBef>
                <a:spcPts val="0"/>
              </a:spcBef>
              <a:buNone/>
              <a:tabLst>
                <a:tab pos="475188" algn="l"/>
              </a:tabLst>
              <a:defRPr sz="2133">
                <a:solidFill>
                  <a:schemeClr val="bg1"/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478367" y="2084853"/>
            <a:ext cx="11281832" cy="852487"/>
          </a:xfrm>
        </p:spPr>
        <p:txBody>
          <a:bodyPr>
            <a:noAutofit/>
          </a:bodyPr>
          <a:lstStyle>
            <a:lvl1pPr>
              <a:defRPr sz="7333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grpSp>
        <p:nvGrpSpPr>
          <p:cNvPr id="24" name="Group 99"/>
          <p:cNvGrpSpPr/>
          <p:nvPr userDrawn="1"/>
        </p:nvGrpSpPr>
        <p:grpSpPr>
          <a:xfrm>
            <a:off x="0" y="5499276"/>
            <a:ext cx="12192000" cy="994283"/>
            <a:chOff x="1" y="4124455"/>
            <a:chExt cx="9144000" cy="745712"/>
          </a:xfrm>
        </p:grpSpPr>
        <p:grpSp>
          <p:nvGrpSpPr>
            <p:cNvPr id="25" name="Group 98"/>
            <p:cNvGrpSpPr/>
            <p:nvPr userDrawn="1"/>
          </p:nvGrpSpPr>
          <p:grpSpPr>
            <a:xfrm>
              <a:off x="1" y="4124455"/>
              <a:ext cx="9144000" cy="745712"/>
              <a:chOff x="1" y="4124455"/>
              <a:chExt cx="9159874" cy="745712"/>
            </a:xfrm>
          </p:grpSpPr>
          <p:sp>
            <p:nvSpPr>
              <p:cNvPr id="41" name="Freeform 42"/>
              <p:cNvSpPr>
                <a:spLocks noEditPoints="1"/>
              </p:cNvSpPr>
              <p:nvPr/>
            </p:nvSpPr>
            <p:spPr bwMode="auto">
              <a:xfrm>
                <a:off x="1" y="4171566"/>
                <a:ext cx="9159873" cy="698601"/>
              </a:xfrm>
              <a:custGeom>
                <a:avLst/>
                <a:gdLst/>
                <a:ahLst/>
                <a:cxnLst>
                  <a:cxn ang="0">
                    <a:pos x="2415" y="88"/>
                  </a:cxn>
                  <a:cxn ang="0">
                    <a:pos x="0" y="88"/>
                  </a:cxn>
                  <a:cxn ang="0">
                    <a:pos x="0" y="102"/>
                  </a:cxn>
                  <a:cxn ang="0">
                    <a:pos x="2202" y="102"/>
                  </a:cxn>
                  <a:cxn ang="0">
                    <a:pos x="2415" y="88"/>
                  </a:cxn>
                  <a:cxn ang="0">
                    <a:pos x="2415" y="88"/>
                  </a:cxn>
                  <a:cxn ang="0">
                    <a:pos x="2415" y="88"/>
                  </a:cxn>
                  <a:cxn ang="0">
                    <a:pos x="2415" y="88"/>
                  </a:cxn>
                  <a:cxn ang="0">
                    <a:pos x="2881" y="0"/>
                  </a:cxn>
                  <a:cxn ang="0">
                    <a:pos x="2855" y="0"/>
                  </a:cxn>
                  <a:cxn ang="0">
                    <a:pos x="2855" y="88"/>
                  </a:cxn>
                  <a:cxn ang="0">
                    <a:pos x="2415" y="88"/>
                  </a:cxn>
                  <a:cxn ang="0">
                    <a:pos x="2415" y="88"/>
                  </a:cxn>
                  <a:cxn ang="0">
                    <a:pos x="2768" y="220"/>
                  </a:cxn>
                  <a:cxn ang="0">
                    <a:pos x="2881" y="220"/>
                  </a:cxn>
                  <a:cxn ang="0">
                    <a:pos x="2881" y="0"/>
                  </a:cxn>
                </a:cxnLst>
                <a:rect l="0" t="0" r="r" b="b"/>
                <a:pathLst>
                  <a:path w="2881" h="220">
                    <a:moveTo>
                      <a:pt x="2415" y="88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2202" y="102"/>
                      <a:pt x="2202" y="102"/>
                      <a:pt x="2202" y="102"/>
                    </a:cubicBezTo>
                    <a:cubicBezTo>
                      <a:pt x="2341" y="102"/>
                      <a:pt x="2386" y="99"/>
                      <a:pt x="2415" y="88"/>
                    </a:cubicBezTo>
                    <a:cubicBezTo>
                      <a:pt x="2415" y="88"/>
                      <a:pt x="2415" y="88"/>
                      <a:pt x="2415" y="88"/>
                    </a:cubicBezTo>
                    <a:cubicBezTo>
                      <a:pt x="2415" y="88"/>
                      <a:pt x="2415" y="88"/>
                      <a:pt x="2415" y="88"/>
                    </a:cubicBezTo>
                    <a:cubicBezTo>
                      <a:pt x="2415" y="88"/>
                      <a:pt x="2415" y="88"/>
                      <a:pt x="2415" y="88"/>
                    </a:cubicBezTo>
                    <a:moveTo>
                      <a:pt x="2881" y="0"/>
                    </a:moveTo>
                    <a:cubicBezTo>
                      <a:pt x="2855" y="0"/>
                      <a:pt x="2855" y="0"/>
                      <a:pt x="2855" y="0"/>
                    </a:cubicBezTo>
                    <a:cubicBezTo>
                      <a:pt x="2855" y="88"/>
                      <a:pt x="2855" y="88"/>
                      <a:pt x="2855" y="88"/>
                    </a:cubicBezTo>
                    <a:cubicBezTo>
                      <a:pt x="2415" y="88"/>
                      <a:pt x="2415" y="88"/>
                      <a:pt x="2415" y="88"/>
                    </a:cubicBezTo>
                    <a:cubicBezTo>
                      <a:pt x="2415" y="88"/>
                      <a:pt x="2415" y="88"/>
                      <a:pt x="2415" y="88"/>
                    </a:cubicBezTo>
                    <a:cubicBezTo>
                      <a:pt x="2489" y="148"/>
                      <a:pt x="2587" y="220"/>
                      <a:pt x="2768" y="220"/>
                    </a:cubicBezTo>
                    <a:cubicBezTo>
                      <a:pt x="2812" y="220"/>
                      <a:pt x="2881" y="220"/>
                      <a:pt x="2881" y="220"/>
                    </a:cubicBezTo>
                    <a:cubicBezTo>
                      <a:pt x="2881" y="0"/>
                      <a:pt x="2881" y="0"/>
                      <a:pt x="2881" y="0"/>
                    </a:cubicBezTo>
                  </a:path>
                </a:pathLst>
              </a:custGeom>
              <a:solidFill>
                <a:srgbClr val="BFBFBF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AU" sz="2400"/>
              </a:p>
            </p:txBody>
          </p:sp>
          <p:sp>
            <p:nvSpPr>
              <p:cNvPr id="42" name="Freeform 43"/>
              <p:cNvSpPr>
                <a:spLocks noEditPoints="1"/>
              </p:cNvSpPr>
              <p:nvPr/>
            </p:nvSpPr>
            <p:spPr bwMode="auto">
              <a:xfrm>
                <a:off x="1" y="4124455"/>
                <a:ext cx="9077765" cy="327091"/>
              </a:xfrm>
              <a:custGeom>
                <a:avLst/>
                <a:gdLst/>
                <a:ahLst/>
                <a:cxnLst>
                  <a:cxn ang="0">
                    <a:pos x="2855" y="15"/>
                  </a:cxn>
                  <a:cxn ang="0">
                    <a:pos x="2773" y="15"/>
                  </a:cxn>
                  <a:cxn ang="0">
                    <a:pos x="2415" y="103"/>
                  </a:cxn>
                  <a:cxn ang="0">
                    <a:pos x="2855" y="103"/>
                  </a:cxn>
                  <a:cxn ang="0">
                    <a:pos x="2855" y="15"/>
                  </a:cxn>
                  <a:cxn ang="0">
                    <a:pos x="2075" y="0"/>
                  </a:cxn>
                  <a:cxn ang="0">
                    <a:pos x="0" y="0"/>
                  </a:cxn>
                  <a:cxn ang="0">
                    <a:pos x="0" y="103"/>
                  </a:cxn>
                  <a:cxn ang="0">
                    <a:pos x="2415" y="103"/>
                  </a:cxn>
                  <a:cxn ang="0">
                    <a:pos x="2075" y="0"/>
                  </a:cxn>
                </a:cxnLst>
                <a:rect l="0" t="0" r="r" b="b"/>
                <a:pathLst>
                  <a:path w="2855" h="103">
                    <a:moveTo>
                      <a:pt x="2855" y="15"/>
                    </a:moveTo>
                    <a:cubicBezTo>
                      <a:pt x="2773" y="15"/>
                      <a:pt x="2773" y="15"/>
                      <a:pt x="2773" y="15"/>
                    </a:cubicBezTo>
                    <a:cubicBezTo>
                      <a:pt x="2555" y="15"/>
                      <a:pt x="2475" y="80"/>
                      <a:pt x="2415" y="103"/>
                    </a:cubicBezTo>
                    <a:cubicBezTo>
                      <a:pt x="2855" y="103"/>
                      <a:pt x="2855" y="103"/>
                      <a:pt x="2855" y="103"/>
                    </a:cubicBezTo>
                    <a:cubicBezTo>
                      <a:pt x="2855" y="15"/>
                      <a:pt x="2855" y="15"/>
                      <a:pt x="2855" y="15"/>
                    </a:cubicBezTo>
                    <a:moveTo>
                      <a:pt x="207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2415" y="103"/>
                      <a:pt x="2415" y="103"/>
                      <a:pt x="2415" y="103"/>
                    </a:cubicBezTo>
                    <a:cubicBezTo>
                      <a:pt x="2342" y="43"/>
                      <a:pt x="2220" y="0"/>
                      <a:pt x="2075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AU" sz="2400"/>
              </a:p>
            </p:txBody>
          </p:sp>
          <p:sp>
            <p:nvSpPr>
              <p:cNvPr id="43" name="Freeform 44"/>
              <p:cNvSpPr>
                <a:spLocks/>
              </p:cNvSpPr>
              <p:nvPr/>
            </p:nvSpPr>
            <p:spPr bwMode="auto">
              <a:xfrm>
                <a:off x="1" y="4171566"/>
                <a:ext cx="7677872" cy="324399"/>
              </a:xfrm>
              <a:custGeom>
                <a:avLst/>
                <a:gdLst/>
                <a:ahLst/>
                <a:cxnLst>
                  <a:cxn ang="0">
                    <a:pos x="2415" y="88"/>
                  </a:cxn>
                  <a:cxn ang="0">
                    <a:pos x="2075" y="0"/>
                  </a:cxn>
                  <a:cxn ang="0">
                    <a:pos x="0" y="0"/>
                  </a:cxn>
                  <a:cxn ang="0">
                    <a:pos x="0" y="102"/>
                  </a:cxn>
                  <a:cxn ang="0">
                    <a:pos x="2202" y="102"/>
                  </a:cxn>
                  <a:cxn ang="0">
                    <a:pos x="2415" y="88"/>
                  </a:cxn>
                </a:cxnLst>
                <a:rect l="0" t="0" r="r" b="b"/>
                <a:pathLst>
                  <a:path w="2415" h="102">
                    <a:moveTo>
                      <a:pt x="2415" y="88"/>
                    </a:moveTo>
                    <a:cubicBezTo>
                      <a:pt x="2333" y="41"/>
                      <a:pt x="2220" y="0"/>
                      <a:pt x="207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2202" y="102"/>
                      <a:pt x="2202" y="102"/>
                      <a:pt x="2202" y="102"/>
                    </a:cubicBezTo>
                    <a:cubicBezTo>
                      <a:pt x="2341" y="102"/>
                      <a:pt x="2386" y="99"/>
                      <a:pt x="2415" y="88"/>
                    </a:cubicBezTo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AU" sz="240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7677873" y="4171566"/>
                <a:ext cx="1482002" cy="648796"/>
              </a:xfrm>
              <a:custGeom>
                <a:avLst/>
                <a:gdLst/>
                <a:ahLst/>
                <a:cxnLst>
                  <a:cxn ang="0">
                    <a:pos x="358" y="0"/>
                  </a:cxn>
                  <a:cxn ang="0">
                    <a:pos x="0" y="88"/>
                  </a:cxn>
                  <a:cxn ang="0">
                    <a:pos x="353" y="204"/>
                  </a:cxn>
                  <a:cxn ang="0">
                    <a:pos x="466" y="204"/>
                  </a:cxn>
                  <a:cxn ang="0">
                    <a:pos x="466" y="0"/>
                  </a:cxn>
                  <a:cxn ang="0">
                    <a:pos x="358" y="0"/>
                  </a:cxn>
                </a:cxnLst>
                <a:rect l="0" t="0" r="r" b="b"/>
                <a:pathLst>
                  <a:path w="466" h="204">
                    <a:moveTo>
                      <a:pt x="358" y="0"/>
                    </a:moveTo>
                    <a:cubicBezTo>
                      <a:pt x="140" y="0"/>
                      <a:pt x="60" y="65"/>
                      <a:pt x="0" y="88"/>
                    </a:cubicBezTo>
                    <a:cubicBezTo>
                      <a:pt x="96" y="142"/>
                      <a:pt x="172" y="204"/>
                      <a:pt x="353" y="204"/>
                    </a:cubicBezTo>
                    <a:cubicBezTo>
                      <a:pt x="397" y="204"/>
                      <a:pt x="466" y="204"/>
                      <a:pt x="466" y="204"/>
                    </a:cubicBezTo>
                    <a:cubicBezTo>
                      <a:pt x="466" y="0"/>
                      <a:pt x="466" y="0"/>
                      <a:pt x="466" y="0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AU" sz="2400"/>
              </a:p>
            </p:txBody>
          </p:sp>
        </p:grpSp>
        <p:pic>
          <p:nvPicPr>
            <p:cNvPr id="26" name="Picture 78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8301816" y="4256808"/>
              <a:ext cx="489038" cy="4890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28" name="Group 19"/>
            <p:cNvGrpSpPr/>
            <p:nvPr userDrawn="1"/>
          </p:nvGrpSpPr>
          <p:grpSpPr>
            <a:xfrm>
              <a:off x="359397" y="4355630"/>
              <a:ext cx="612558" cy="71438"/>
              <a:chOff x="3495675" y="5969000"/>
              <a:chExt cx="814388" cy="95250"/>
            </a:xfrm>
            <a:solidFill>
              <a:schemeClr val="accent1"/>
            </a:solidFill>
          </p:grpSpPr>
          <p:sp>
            <p:nvSpPr>
              <p:cNvPr id="29" name="Freeform 26"/>
              <p:cNvSpPr>
                <a:spLocks/>
              </p:cNvSpPr>
              <p:nvPr/>
            </p:nvSpPr>
            <p:spPr bwMode="auto">
              <a:xfrm>
                <a:off x="34956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1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1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  <p:sp>
            <p:nvSpPr>
              <p:cNvPr id="30" name="Freeform 27"/>
              <p:cNvSpPr>
                <a:spLocks/>
              </p:cNvSpPr>
              <p:nvPr/>
            </p:nvSpPr>
            <p:spPr bwMode="auto">
              <a:xfrm>
                <a:off x="360362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8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  <p:sp>
            <p:nvSpPr>
              <p:cNvPr id="31" name="Freeform 28"/>
              <p:cNvSpPr>
                <a:spLocks/>
              </p:cNvSpPr>
              <p:nvPr/>
            </p:nvSpPr>
            <p:spPr bwMode="auto">
              <a:xfrm>
                <a:off x="3711575" y="5997575"/>
                <a:ext cx="98425" cy="66675"/>
              </a:xfrm>
              <a:custGeom>
                <a:avLst/>
                <a:gdLst>
                  <a:gd name="T0" fmla="*/ 31 w 31"/>
                  <a:gd name="T1" fmla="*/ 0 h 21"/>
                  <a:gd name="T2" fmla="*/ 25 w 31"/>
                  <a:gd name="T3" fmla="*/ 21 h 21"/>
                  <a:gd name="T4" fmla="*/ 19 w 31"/>
                  <a:gd name="T5" fmla="*/ 21 h 21"/>
                  <a:gd name="T6" fmla="*/ 16 w 31"/>
                  <a:gd name="T7" fmla="*/ 9 h 21"/>
                  <a:gd name="T8" fmla="*/ 15 w 31"/>
                  <a:gd name="T9" fmla="*/ 7 h 21"/>
                  <a:gd name="T10" fmla="*/ 15 w 31"/>
                  <a:gd name="T11" fmla="*/ 7 h 21"/>
                  <a:gd name="T12" fmla="*/ 15 w 31"/>
                  <a:gd name="T13" fmla="*/ 9 h 21"/>
                  <a:gd name="T14" fmla="*/ 12 w 31"/>
                  <a:gd name="T15" fmla="*/ 21 h 21"/>
                  <a:gd name="T16" fmla="*/ 6 w 31"/>
                  <a:gd name="T17" fmla="*/ 21 h 21"/>
                  <a:gd name="T18" fmla="*/ 0 w 31"/>
                  <a:gd name="T19" fmla="*/ 0 h 21"/>
                  <a:gd name="T20" fmla="*/ 5 w 31"/>
                  <a:gd name="T21" fmla="*/ 0 h 21"/>
                  <a:gd name="T22" fmla="*/ 8 w 31"/>
                  <a:gd name="T23" fmla="*/ 13 h 21"/>
                  <a:gd name="T24" fmla="*/ 9 w 31"/>
                  <a:gd name="T25" fmla="*/ 16 h 21"/>
                  <a:gd name="T26" fmla="*/ 9 w 31"/>
                  <a:gd name="T27" fmla="*/ 16 h 21"/>
                  <a:gd name="T28" fmla="*/ 10 w 31"/>
                  <a:gd name="T29" fmla="*/ 13 h 21"/>
                  <a:gd name="T30" fmla="*/ 13 w 31"/>
                  <a:gd name="T31" fmla="*/ 0 h 21"/>
                  <a:gd name="T32" fmla="*/ 18 w 31"/>
                  <a:gd name="T33" fmla="*/ 0 h 21"/>
                  <a:gd name="T34" fmla="*/ 22 w 31"/>
                  <a:gd name="T35" fmla="*/ 13 h 21"/>
                  <a:gd name="T36" fmla="*/ 22 w 31"/>
                  <a:gd name="T37" fmla="*/ 16 h 21"/>
                  <a:gd name="T38" fmla="*/ 22 w 31"/>
                  <a:gd name="T39" fmla="*/ 16 h 21"/>
                  <a:gd name="T40" fmla="*/ 23 w 31"/>
                  <a:gd name="T41" fmla="*/ 12 h 21"/>
                  <a:gd name="T42" fmla="*/ 26 w 31"/>
                  <a:gd name="T43" fmla="*/ 0 h 21"/>
                  <a:gd name="T44" fmla="*/ 31 w 31"/>
                  <a:gd name="T4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9" y="7"/>
                      <a:pt x="27" y="14"/>
                      <a:pt x="25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4" y="14"/>
                      <a:pt x="2" y="7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5"/>
                      <a:pt x="7" y="9"/>
                      <a:pt x="8" y="13"/>
                    </a:cubicBezTo>
                    <a:cubicBezTo>
                      <a:pt x="9" y="14"/>
                      <a:pt x="9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5"/>
                      <a:pt x="23" y="13"/>
                      <a:pt x="23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  <p:sp>
            <p:nvSpPr>
              <p:cNvPr id="32" name="Oval 29"/>
              <p:cNvSpPr>
                <a:spLocks noChangeArrowheads="1"/>
              </p:cNvSpPr>
              <p:nvPr/>
            </p:nvSpPr>
            <p:spPr bwMode="auto">
              <a:xfrm>
                <a:off x="3819525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  <p:sp>
            <p:nvSpPr>
              <p:cNvPr id="33" name="Freeform 30"/>
              <p:cNvSpPr>
                <a:spLocks/>
              </p:cNvSpPr>
              <p:nvPr/>
            </p:nvSpPr>
            <p:spPr bwMode="auto">
              <a:xfrm>
                <a:off x="3851275" y="5997575"/>
                <a:ext cx="50800" cy="66675"/>
              </a:xfrm>
              <a:custGeom>
                <a:avLst/>
                <a:gdLst>
                  <a:gd name="T0" fmla="*/ 16 w 16"/>
                  <a:gd name="T1" fmla="*/ 20 h 21"/>
                  <a:gd name="T2" fmla="*/ 10 w 16"/>
                  <a:gd name="T3" fmla="*/ 21 h 21"/>
                  <a:gd name="T4" fmla="*/ 0 w 16"/>
                  <a:gd name="T5" fmla="*/ 11 h 21"/>
                  <a:gd name="T6" fmla="*/ 10 w 16"/>
                  <a:gd name="T7" fmla="*/ 0 h 21"/>
                  <a:gd name="T8" fmla="*/ 16 w 16"/>
                  <a:gd name="T9" fmla="*/ 1 h 21"/>
                  <a:gd name="T10" fmla="*/ 14 w 16"/>
                  <a:gd name="T11" fmla="*/ 5 h 21"/>
                  <a:gd name="T12" fmla="*/ 11 w 16"/>
                  <a:gd name="T13" fmla="*/ 4 h 21"/>
                  <a:gd name="T14" fmla="*/ 6 w 16"/>
                  <a:gd name="T15" fmla="*/ 10 h 21"/>
                  <a:gd name="T16" fmla="*/ 11 w 16"/>
                  <a:gd name="T17" fmla="*/ 17 h 21"/>
                  <a:gd name="T18" fmla="*/ 15 w 16"/>
                  <a:gd name="T19" fmla="*/ 16 h 21"/>
                  <a:gd name="T20" fmla="*/ 16 w 16"/>
                  <a:gd name="T21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1">
                    <a:moveTo>
                      <a:pt x="16" y="20"/>
                    </a:moveTo>
                    <a:cubicBezTo>
                      <a:pt x="14" y="21"/>
                      <a:pt x="12" y="21"/>
                      <a:pt x="10" y="21"/>
                    </a:cubicBez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4"/>
                      <a:pt x="12" y="4"/>
                      <a:pt x="11" y="4"/>
                    </a:cubicBezTo>
                    <a:cubicBezTo>
                      <a:pt x="7" y="4"/>
                      <a:pt x="6" y="6"/>
                      <a:pt x="6" y="10"/>
                    </a:cubicBezTo>
                    <a:cubicBezTo>
                      <a:pt x="6" y="15"/>
                      <a:pt x="7" y="17"/>
                      <a:pt x="11" y="17"/>
                    </a:cubicBezTo>
                    <a:cubicBezTo>
                      <a:pt x="12" y="17"/>
                      <a:pt x="14" y="17"/>
                      <a:pt x="15" y="16"/>
                    </a:cubicBezTo>
                    <a:lnTo>
                      <a:pt x="16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  <p:sp>
            <p:nvSpPr>
              <p:cNvPr id="34" name="Freeform 31"/>
              <p:cNvSpPr>
                <a:spLocks/>
              </p:cNvSpPr>
              <p:nvPr/>
            </p:nvSpPr>
            <p:spPr bwMode="auto">
              <a:xfrm>
                <a:off x="3911600" y="5997575"/>
                <a:ext cx="47625" cy="66675"/>
              </a:xfrm>
              <a:custGeom>
                <a:avLst/>
                <a:gdLst>
                  <a:gd name="T0" fmla="*/ 6 w 15"/>
                  <a:gd name="T1" fmla="*/ 21 h 21"/>
                  <a:gd name="T2" fmla="*/ 0 w 15"/>
                  <a:gd name="T3" fmla="*/ 20 h 21"/>
                  <a:gd name="T4" fmla="*/ 1 w 15"/>
                  <a:gd name="T5" fmla="*/ 16 h 21"/>
                  <a:gd name="T6" fmla="*/ 6 w 15"/>
                  <a:gd name="T7" fmla="*/ 17 h 21"/>
                  <a:gd name="T8" fmla="*/ 9 w 15"/>
                  <a:gd name="T9" fmla="*/ 15 h 21"/>
                  <a:gd name="T10" fmla="*/ 6 w 15"/>
                  <a:gd name="T11" fmla="*/ 12 h 21"/>
                  <a:gd name="T12" fmla="*/ 0 w 15"/>
                  <a:gd name="T13" fmla="*/ 6 h 21"/>
                  <a:gd name="T14" fmla="*/ 8 w 15"/>
                  <a:gd name="T15" fmla="*/ 0 h 21"/>
                  <a:gd name="T16" fmla="*/ 13 w 15"/>
                  <a:gd name="T17" fmla="*/ 0 h 21"/>
                  <a:gd name="T18" fmla="*/ 13 w 15"/>
                  <a:gd name="T19" fmla="*/ 4 h 21"/>
                  <a:gd name="T20" fmla="*/ 9 w 15"/>
                  <a:gd name="T21" fmla="*/ 4 h 21"/>
                  <a:gd name="T22" fmla="*/ 6 w 15"/>
                  <a:gd name="T23" fmla="*/ 6 h 21"/>
                  <a:gd name="T24" fmla="*/ 9 w 15"/>
                  <a:gd name="T25" fmla="*/ 9 h 21"/>
                  <a:gd name="T26" fmla="*/ 15 w 15"/>
                  <a:gd name="T27" fmla="*/ 14 h 21"/>
                  <a:gd name="T28" fmla="*/ 6 w 15"/>
                  <a:gd name="T2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1">
                    <a:moveTo>
                      <a:pt x="6" y="21"/>
                    </a:moveTo>
                    <a:cubicBezTo>
                      <a:pt x="4" y="21"/>
                      <a:pt x="2" y="21"/>
                      <a:pt x="0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3" y="17"/>
                      <a:pt x="5" y="17"/>
                      <a:pt x="6" y="17"/>
                    </a:cubicBezTo>
                    <a:cubicBezTo>
                      <a:pt x="8" y="17"/>
                      <a:pt x="9" y="16"/>
                      <a:pt x="9" y="15"/>
                    </a:cubicBezTo>
                    <a:cubicBezTo>
                      <a:pt x="9" y="14"/>
                      <a:pt x="8" y="13"/>
                      <a:pt x="6" y="12"/>
                    </a:cubicBezTo>
                    <a:cubicBezTo>
                      <a:pt x="3" y="11"/>
                      <a:pt x="0" y="10"/>
                      <a:pt x="0" y="6"/>
                    </a:cubicBezTo>
                    <a:cubicBezTo>
                      <a:pt x="0" y="2"/>
                      <a:pt x="3" y="0"/>
                      <a:pt x="8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1" y="4"/>
                      <a:pt x="10" y="4"/>
                      <a:pt x="9" y="4"/>
                    </a:cubicBezTo>
                    <a:cubicBezTo>
                      <a:pt x="6" y="4"/>
                      <a:pt x="6" y="5"/>
                      <a:pt x="6" y="6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3" y="10"/>
                      <a:pt x="15" y="11"/>
                      <a:pt x="15" y="14"/>
                    </a:cubicBezTo>
                    <a:cubicBezTo>
                      <a:pt x="15" y="18"/>
                      <a:pt x="11" y="21"/>
                      <a:pt x="6" y="2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  <p:sp>
            <p:nvSpPr>
              <p:cNvPr id="35" name="Freeform 32"/>
              <p:cNvSpPr>
                <a:spLocks noEditPoints="1"/>
              </p:cNvSpPr>
              <p:nvPr/>
            </p:nvSpPr>
            <p:spPr bwMode="auto">
              <a:xfrm>
                <a:off x="3965575" y="5969000"/>
                <a:ext cx="28575" cy="95250"/>
              </a:xfrm>
              <a:custGeom>
                <a:avLst/>
                <a:gdLst>
                  <a:gd name="T0" fmla="*/ 4 w 9"/>
                  <a:gd name="T1" fmla="*/ 30 h 30"/>
                  <a:gd name="T2" fmla="*/ 4 w 9"/>
                  <a:gd name="T3" fmla="*/ 13 h 30"/>
                  <a:gd name="T4" fmla="*/ 0 w 9"/>
                  <a:gd name="T5" fmla="*/ 13 h 30"/>
                  <a:gd name="T6" fmla="*/ 0 w 9"/>
                  <a:gd name="T7" fmla="*/ 9 h 30"/>
                  <a:gd name="T8" fmla="*/ 9 w 9"/>
                  <a:gd name="T9" fmla="*/ 9 h 30"/>
                  <a:gd name="T10" fmla="*/ 9 w 9"/>
                  <a:gd name="T11" fmla="*/ 30 h 30"/>
                  <a:gd name="T12" fmla="*/ 4 w 9"/>
                  <a:gd name="T13" fmla="*/ 30 h 30"/>
                  <a:gd name="T14" fmla="*/ 6 w 9"/>
                  <a:gd name="T15" fmla="*/ 6 h 30"/>
                  <a:gd name="T16" fmla="*/ 3 w 9"/>
                  <a:gd name="T17" fmla="*/ 3 h 30"/>
                  <a:gd name="T18" fmla="*/ 6 w 9"/>
                  <a:gd name="T19" fmla="*/ 0 h 30"/>
                  <a:gd name="T20" fmla="*/ 9 w 9"/>
                  <a:gd name="T21" fmla="*/ 3 h 30"/>
                  <a:gd name="T22" fmla="*/ 6 w 9"/>
                  <a:gd name="T23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30">
                    <a:moveTo>
                      <a:pt x="4" y="30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30"/>
                      <a:pt x="9" y="30"/>
                      <a:pt x="9" y="30"/>
                    </a:cubicBezTo>
                    <a:lnTo>
                      <a:pt x="4" y="30"/>
                    </a:lnTo>
                    <a:close/>
                    <a:moveTo>
                      <a:pt x="6" y="6"/>
                    </a:moveTo>
                    <a:cubicBezTo>
                      <a:pt x="4" y="6"/>
                      <a:pt x="3" y="5"/>
                      <a:pt x="3" y="3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8" y="0"/>
                      <a:pt x="9" y="1"/>
                      <a:pt x="9" y="3"/>
                    </a:cubicBezTo>
                    <a:cubicBezTo>
                      <a:pt x="9" y="5"/>
                      <a:pt x="8" y="6"/>
                      <a:pt x="6" y="6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  <p:sp>
            <p:nvSpPr>
              <p:cNvPr id="36" name="Freeform 33"/>
              <p:cNvSpPr>
                <a:spLocks/>
              </p:cNvSpPr>
              <p:nvPr/>
            </p:nvSpPr>
            <p:spPr bwMode="auto">
              <a:xfrm>
                <a:off x="4013200" y="5997575"/>
                <a:ext cx="39687" cy="66675"/>
              </a:xfrm>
              <a:custGeom>
                <a:avLst/>
                <a:gdLst>
                  <a:gd name="T0" fmla="*/ 11 w 12"/>
                  <a:gd name="T1" fmla="*/ 5 h 21"/>
                  <a:gd name="T2" fmla="*/ 9 w 12"/>
                  <a:gd name="T3" fmla="*/ 5 h 21"/>
                  <a:gd name="T4" fmla="*/ 5 w 12"/>
                  <a:gd name="T5" fmla="*/ 8 h 21"/>
                  <a:gd name="T6" fmla="*/ 5 w 12"/>
                  <a:gd name="T7" fmla="*/ 21 h 21"/>
                  <a:gd name="T8" fmla="*/ 0 w 12"/>
                  <a:gd name="T9" fmla="*/ 21 h 21"/>
                  <a:gd name="T10" fmla="*/ 0 w 12"/>
                  <a:gd name="T11" fmla="*/ 0 h 21"/>
                  <a:gd name="T12" fmla="*/ 4 w 12"/>
                  <a:gd name="T13" fmla="*/ 0 h 21"/>
                  <a:gd name="T14" fmla="*/ 4 w 12"/>
                  <a:gd name="T15" fmla="*/ 4 h 21"/>
                  <a:gd name="T16" fmla="*/ 10 w 12"/>
                  <a:gd name="T17" fmla="*/ 0 h 21"/>
                  <a:gd name="T18" fmla="*/ 12 w 12"/>
                  <a:gd name="T19" fmla="*/ 0 h 21"/>
                  <a:gd name="T20" fmla="*/ 11 w 12"/>
                  <a:gd name="T21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21">
                    <a:moveTo>
                      <a:pt x="11" y="5"/>
                    </a:moveTo>
                    <a:cubicBezTo>
                      <a:pt x="11" y="5"/>
                      <a:pt x="10" y="5"/>
                      <a:pt x="9" y="5"/>
                    </a:cubicBezTo>
                    <a:cubicBezTo>
                      <a:pt x="8" y="5"/>
                      <a:pt x="7" y="6"/>
                      <a:pt x="5" y="8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6" y="1"/>
                      <a:pt x="8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lnTo>
                      <a:pt x="11" y="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  <p:sp>
            <p:nvSpPr>
              <p:cNvPr id="37" name="Freeform 34"/>
              <p:cNvSpPr>
                <a:spLocks noEditPoints="1"/>
              </p:cNvSpPr>
              <p:nvPr/>
            </p:nvSpPr>
            <p:spPr bwMode="auto">
              <a:xfrm>
                <a:off x="4062413" y="5997575"/>
                <a:ext cx="66675" cy="66675"/>
              </a:xfrm>
              <a:custGeom>
                <a:avLst/>
                <a:gdLst>
                  <a:gd name="T0" fmla="*/ 10 w 21"/>
                  <a:gd name="T1" fmla="*/ 21 h 21"/>
                  <a:gd name="T2" fmla="*/ 0 w 21"/>
                  <a:gd name="T3" fmla="*/ 11 h 21"/>
                  <a:gd name="T4" fmla="*/ 10 w 21"/>
                  <a:gd name="T5" fmla="*/ 0 h 21"/>
                  <a:gd name="T6" fmla="*/ 21 w 21"/>
                  <a:gd name="T7" fmla="*/ 10 h 21"/>
                  <a:gd name="T8" fmla="*/ 10 w 21"/>
                  <a:gd name="T9" fmla="*/ 21 h 21"/>
                  <a:gd name="T10" fmla="*/ 10 w 21"/>
                  <a:gd name="T11" fmla="*/ 4 h 21"/>
                  <a:gd name="T12" fmla="*/ 5 w 21"/>
                  <a:gd name="T13" fmla="*/ 10 h 21"/>
                  <a:gd name="T14" fmla="*/ 10 w 21"/>
                  <a:gd name="T15" fmla="*/ 17 h 21"/>
                  <a:gd name="T16" fmla="*/ 15 w 21"/>
                  <a:gd name="T17" fmla="*/ 11 h 21"/>
                  <a:gd name="T18" fmla="*/ 10 w 21"/>
                  <a:gd name="T19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1">
                    <a:moveTo>
                      <a:pt x="10" y="21"/>
                    </a:moveTo>
                    <a:cubicBezTo>
                      <a:pt x="3" y="21"/>
                      <a:pt x="0" y="17"/>
                      <a:pt x="0" y="11"/>
                    </a:cubicBezTo>
                    <a:cubicBezTo>
                      <a:pt x="0" y="4"/>
                      <a:pt x="3" y="0"/>
                      <a:pt x="10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7"/>
                      <a:pt x="17" y="21"/>
                      <a:pt x="10" y="21"/>
                    </a:cubicBezTo>
                    <a:moveTo>
                      <a:pt x="10" y="4"/>
                    </a:moveTo>
                    <a:cubicBezTo>
                      <a:pt x="7" y="4"/>
                      <a:pt x="5" y="7"/>
                      <a:pt x="5" y="10"/>
                    </a:cubicBezTo>
                    <a:cubicBezTo>
                      <a:pt x="5" y="14"/>
                      <a:pt x="6" y="17"/>
                      <a:pt x="10" y="17"/>
                    </a:cubicBezTo>
                    <a:cubicBezTo>
                      <a:pt x="14" y="17"/>
                      <a:pt x="15" y="14"/>
                      <a:pt x="15" y="11"/>
                    </a:cubicBezTo>
                    <a:cubicBezTo>
                      <a:pt x="15" y="6"/>
                      <a:pt x="14" y="4"/>
                      <a:pt x="10" y="4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  <p:sp>
            <p:nvSpPr>
              <p:cNvPr id="38" name="Oval 35"/>
              <p:cNvSpPr>
                <a:spLocks noChangeArrowheads="1"/>
              </p:cNvSpPr>
              <p:nvPr/>
            </p:nvSpPr>
            <p:spPr bwMode="auto">
              <a:xfrm>
                <a:off x="4141788" y="6042025"/>
                <a:ext cx="19050" cy="22225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  <p:sp>
            <p:nvSpPr>
              <p:cNvPr id="39" name="Freeform 36"/>
              <p:cNvSpPr>
                <a:spLocks noEditPoints="1"/>
              </p:cNvSpPr>
              <p:nvPr/>
            </p:nvSpPr>
            <p:spPr bwMode="auto">
              <a:xfrm>
                <a:off x="41767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3 w 18"/>
                  <a:gd name="T3" fmla="*/ 19 h 21"/>
                  <a:gd name="T4" fmla="*/ 7 w 18"/>
                  <a:gd name="T5" fmla="*/ 21 h 21"/>
                  <a:gd name="T6" fmla="*/ 0 w 18"/>
                  <a:gd name="T7" fmla="*/ 15 h 21"/>
                  <a:gd name="T8" fmla="*/ 10 w 18"/>
                  <a:gd name="T9" fmla="*/ 8 h 21"/>
                  <a:gd name="T10" fmla="*/ 13 w 18"/>
                  <a:gd name="T11" fmla="*/ 8 h 21"/>
                  <a:gd name="T12" fmla="*/ 13 w 18"/>
                  <a:gd name="T13" fmla="*/ 7 h 21"/>
                  <a:gd name="T14" fmla="*/ 8 w 18"/>
                  <a:gd name="T15" fmla="*/ 4 h 21"/>
                  <a:gd name="T16" fmla="*/ 2 w 18"/>
                  <a:gd name="T17" fmla="*/ 5 h 21"/>
                  <a:gd name="T18" fmla="*/ 2 w 18"/>
                  <a:gd name="T19" fmla="*/ 1 h 21"/>
                  <a:gd name="T20" fmla="*/ 9 w 18"/>
                  <a:gd name="T21" fmla="*/ 0 h 21"/>
                  <a:gd name="T22" fmla="*/ 18 w 18"/>
                  <a:gd name="T23" fmla="*/ 7 h 21"/>
                  <a:gd name="T24" fmla="*/ 18 w 18"/>
                  <a:gd name="T25" fmla="*/ 21 h 21"/>
                  <a:gd name="T26" fmla="*/ 14 w 18"/>
                  <a:gd name="T27" fmla="*/ 21 h 21"/>
                  <a:gd name="T28" fmla="*/ 13 w 18"/>
                  <a:gd name="T29" fmla="*/ 12 h 21"/>
                  <a:gd name="T30" fmla="*/ 10 w 18"/>
                  <a:gd name="T31" fmla="*/ 12 h 21"/>
                  <a:gd name="T32" fmla="*/ 5 w 18"/>
                  <a:gd name="T33" fmla="*/ 15 h 21"/>
                  <a:gd name="T34" fmla="*/ 8 w 18"/>
                  <a:gd name="T35" fmla="*/ 17 h 21"/>
                  <a:gd name="T36" fmla="*/ 13 w 18"/>
                  <a:gd name="T37" fmla="*/ 15 h 21"/>
                  <a:gd name="T38" fmla="*/ 13 w 18"/>
                  <a:gd name="T39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3" y="19"/>
                      <a:pt x="13" y="19"/>
                      <a:pt x="13" y="19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3" y="21"/>
                      <a:pt x="0" y="19"/>
                      <a:pt x="0" y="15"/>
                    </a:cubicBezTo>
                    <a:cubicBezTo>
                      <a:pt x="0" y="10"/>
                      <a:pt x="4" y="8"/>
                      <a:pt x="10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5"/>
                      <a:pt x="12" y="4"/>
                      <a:pt x="8" y="4"/>
                    </a:cubicBezTo>
                    <a:cubicBezTo>
                      <a:pt x="6" y="4"/>
                      <a:pt x="4" y="4"/>
                      <a:pt x="2" y="5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4" y="0"/>
                      <a:pt x="6" y="0"/>
                      <a:pt x="9" y="0"/>
                    </a:cubicBezTo>
                    <a:cubicBezTo>
                      <a:pt x="15" y="0"/>
                      <a:pt x="18" y="2"/>
                      <a:pt x="18" y="7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  <a:moveTo>
                      <a:pt x="13" y="12"/>
                    </a:moveTo>
                    <a:cubicBezTo>
                      <a:pt x="10" y="12"/>
                      <a:pt x="10" y="12"/>
                      <a:pt x="10" y="12"/>
                    </a:cubicBezTo>
                    <a:cubicBezTo>
                      <a:pt x="7" y="12"/>
                      <a:pt x="5" y="13"/>
                      <a:pt x="5" y="15"/>
                    </a:cubicBezTo>
                    <a:cubicBezTo>
                      <a:pt x="5" y="16"/>
                      <a:pt x="6" y="17"/>
                      <a:pt x="8" y="17"/>
                    </a:cubicBezTo>
                    <a:cubicBezTo>
                      <a:pt x="10" y="17"/>
                      <a:pt x="11" y="17"/>
                      <a:pt x="13" y="15"/>
                    </a:cubicBezTo>
                    <a:lnTo>
                      <a:pt x="13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  <p:sp>
            <p:nvSpPr>
              <p:cNvPr id="40" name="Freeform 37"/>
              <p:cNvSpPr>
                <a:spLocks/>
              </p:cNvSpPr>
              <p:nvPr/>
            </p:nvSpPr>
            <p:spPr bwMode="auto">
              <a:xfrm>
                <a:off x="4252913" y="5997575"/>
                <a:ext cx="57150" cy="66675"/>
              </a:xfrm>
              <a:custGeom>
                <a:avLst/>
                <a:gdLst>
                  <a:gd name="T0" fmla="*/ 14 w 18"/>
                  <a:gd name="T1" fmla="*/ 21 h 21"/>
                  <a:gd name="T2" fmla="*/ 14 w 18"/>
                  <a:gd name="T3" fmla="*/ 18 h 21"/>
                  <a:gd name="T4" fmla="*/ 7 w 18"/>
                  <a:gd name="T5" fmla="*/ 21 h 21"/>
                  <a:gd name="T6" fmla="*/ 0 w 18"/>
                  <a:gd name="T7" fmla="*/ 13 h 21"/>
                  <a:gd name="T8" fmla="*/ 0 w 18"/>
                  <a:gd name="T9" fmla="*/ 0 h 21"/>
                  <a:gd name="T10" fmla="*/ 5 w 18"/>
                  <a:gd name="T11" fmla="*/ 0 h 21"/>
                  <a:gd name="T12" fmla="*/ 5 w 18"/>
                  <a:gd name="T13" fmla="*/ 12 h 21"/>
                  <a:gd name="T14" fmla="*/ 8 w 18"/>
                  <a:gd name="T15" fmla="*/ 17 h 21"/>
                  <a:gd name="T16" fmla="*/ 13 w 18"/>
                  <a:gd name="T17" fmla="*/ 14 h 21"/>
                  <a:gd name="T18" fmla="*/ 13 w 18"/>
                  <a:gd name="T19" fmla="*/ 0 h 21"/>
                  <a:gd name="T20" fmla="*/ 18 w 18"/>
                  <a:gd name="T21" fmla="*/ 0 h 21"/>
                  <a:gd name="T22" fmla="*/ 18 w 18"/>
                  <a:gd name="T23" fmla="*/ 21 h 21"/>
                  <a:gd name="T24" fmla="*/ 14 w 18"/>
                  <a:gd name="T25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21">
                    <a:moveTo>
                      <a:pt x="14" y="21"/>
                    </a:moveTo>
                    <a:cubicBezTo>
                      <a:pt x="14" y="18"/>
                      <a:pt x="14" y="18"/>
                      <a:pt x="14" y="18"/>
                    </a:cubicBezTo>
                    <a:cubicBezTo>
                      <a:pt x="12" y="20"/>
                      <a:pt x="10" y="21"/>
                      <a:pt x="7" y="21"/>
                    </a:cubicBezTo>
                    <a:cubicBezTo>
                      <a:pt x="2" y="21"/>
                      <a:pt x="0" y="18"/>
                      <a:pt x="0" y="1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5"/>
                      <a:pt x="6" y="17"/>
                      <a:pt x="8" y="17"/>
                    </a:cubicBezTo>
                    <a:cubicBezTo>
                      <a:pt x="10" y="17"/>
                      <a:pt x="11" y="16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14" y="2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en-AU" sz="2400"/>
              </a:p>
            </p:txBody>
          </p:sp>
        </p:grpSp>
      </p:grpSp>
      <p:sp>
        <p:nvSpPr>
          <p:cNvPr id="61" name="Text Placeholder 14"/>
          <p:cNvSpPr>
            <a:spLocks noGrp="1"/>
          </p:cNvSpPr>
          <p:nvPr>
            <p:ph type="body" sz="quarter" idx="18"/>
          </p:nvPr>
        </p:nvSpPr>
        <p:spPr>
          <a:xfrm>
            <a:off x="479999" y="5625960"/>
            <a:ext cx="6336000" cy="144000"/>
          </a:xfrm>
        </p:spPr>
        <p:txBody>
          <a:bodyPr anchor="ctr">
            <a:noAutofit/>
          </a:bodyPr>
          <a:lstStyle>
            <a:lvl1pPr>
              <a:buFontTx/>
              <a:buNone/>
              <a:defRPr sz="1467" b="1" cap="all" baseline="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600">
                <a:solidFill>
                  <a:schemeClr val="bg2"/>
                </a:solidFill>
              </a:defRPr>
            </a:lvl2pPr>
            <a:lvl3pPr marL="0" indent="0">
              <a:buFontTx/>
              <a:buNone/>
              <a:defRPr sz="1600">
                <a:solidFill>
                  <a:schemeClr val="bg2"/>
                </a:solidFill>
              </a:defRPr>
            </a:lvl3pPr>
            <a:lvl4pPr marL="0" indent="0">
              <a:buFontTx/>
              <a:buNone/>
              <a:defRPr sz="1600">
                <a:solidFill>
                  <a:schemeClr val="bg2"/>
                </a:solidFill>
              </a:defRPr>
            </a:lvl4pPr>
            <a:lvl5pPr marL="0" indent="0">
              <a:buFontTx/>
              <a:buNone/>
              <a:defRPr sz="1600">
                <a:solidFill>
                  <a:schemeClr val="bg2"/>
                </a:solidFill>
              </a:defRPr>
            </a:lvl5pPr>
            <a:lvl6pPr marL="0" indent="0">
              <a:buFontTx/>
              <a:buNone/>
              <a:defRPr sz="1600">
                <a:solidFill>
                  <a:schemeClr val="bg2"/>
                </a:solidFill>
              </a:defRPr>
            </a:lvl6pPr>
            <a:lvl7pPr marL="0" indent="0">
              <a:buFontTx/>
              <a:buNone/>
              <a:defRPr sz="1600">
                <a:solidFill>
                  <a:schemeClr val="bg2"/>
                </a:solidFill>
              </a:defRPr>
            </a:lvl7pPr>
            <a:lvl8pPr marL="0" indent="0">
              <a:buFontTx/>
              <a:buNone/>
              <a:defRPr sz="1600">
                <a:solidFill>
                  <a:schemeClr val="bg2"/>
                </a:solidFill>
              </a:defRPr>
            </a:lvl8pPr>
            <a:lvl9pPr marL="0" indent="0">
              <a:buFontTx/>
              <a:buNone/>
              <a:defRPr sz="1600">
                <a:solidFill>
                  <a:schemeClr val="bg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0580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631C-5F6B-D645-86DD-2A5E10983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9DBE5-CDD2-1746-A5C2-207B1E19A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C87E9-727D-CF49-8AB4-F937F97C8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29D84-CEE4-0C42-B694-A4C8A8512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4A964-678B-EE4F-BC46-6E7897215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918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7A867-6825-3A4E-B3A6-6F6AD7001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CED0DA-F057-C243-961C-9F7686070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8B15D-7ACD-3F46-8887-2DCAA38B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A105FD-049A-D94B-9A25-C1C05463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0F86D-A949-7541-A0AB-F0B201CFB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36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2150D-83E8-DA4E-BD41-F3EB5E76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26C79-A0AB-9B47-9E66-FA595A7ECF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301464-A5D9-E64D-BBFC-E7F769DE2B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AF08AC-98FD-044E-90CA-2DB3EB194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64FA25-77AC-3D46-9AB4-40E15E16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195500-6D41-AE45-AC22-B560E25B9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96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325C3-51C8-E545-8D5F-A169EDD89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B290D-A2A7-7445-8046-EC2D845C3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1056CE-EDAE-A74E-9BFD-8CF308F8BA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46F098-7F12-4A46-AF82-C1D986AEDF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CA8321-6109-B24F-A47A-D6EF6D6AEA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D8CFC3-233F-6F40-928A-A0184D943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CC46DB-7BD1-6C4C-BE88-4BC0544AC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D9E31A-2D06-8B42-81A3-3FA69332C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183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49479-8E03-124C-9BE6-379A176FE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79F29-4A9E-0F4C-9BD4-D65E7FCCB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F51C8-9C2F-0244-80F0-7EA3E5FE0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691F13-FDB1-2A4F-A7BE-F105A798F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76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5B20BC-DE5C-074A-A929-AD615AFBB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671953-41F1-7E42-8C99-08D062BE0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584DB5-63CC-2C42-8A90-0DBFCFFE3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895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54B0B-77B2-B14E-9662-FC718421F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CEF8F-1981-7D4A-9A89-A5FD9720A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6C8F47-B40D-0143-A83E-8E45CAE5F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407456-6A87-7E47-9F3F-F3999865C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AC0D69-3D56-7245-94FC-49323A8F6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50A9AB-CADB-314F-A347-B9C2C8EB0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056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58E09-B0D2-F548-B97E-95726A5AA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C701D7-7652-5C42-B60E-225DA97DE1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6FF5F4-5EB2-8E45-8909-F3AB72A8EE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F3ADF2-FD6D-694D-873F-98361563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E0073-3536-274C-9C4F-DDBE8A02E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7F2E43-1EA0-2E4C-B859-9DC679E2B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355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39C280-8A36-B14C-8B27-0A5E700A3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ED485-0176-B543-AB68-963208D1D2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CB3FC-16B8-9B40-8AB0-1F38783A1C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7AED4C-D63B-1343-916D-BB1EE9DE1B65}" type="datetimeFigureOut">
              <a:rPr lang="en-US" smtClean="0"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54A30-8C96-D345-8068-A79A74D370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C124C-DE52-5540-80D1-0B6E4060F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F2C3C-3F57-DC4D-BBC5-7B88C2A6D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484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customXml" Target="../ink/ink2.xml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customXml" Target="../ink/ink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.jpe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antarctic ice shelves">
            <a:extLst>
              <a:ext uri="{FF2B5EF4-FFF2-40B4-BE49-F238E27FC236}">
                <a16:creationId xmlns:a16="http://schemas.microsoft.com/office/drawing/2014/main" id="{06AA694F-C6F0-DD44-9823-FDE63FE1A6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4"/>
          <a:stretch/>
        </p:blipFill>
        <p:spPr bwMode="auto">
          <a:xfrm>
            <a:off x="1" y="0"/>
            <a:ext cx="12192000" cy="6856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A60D1C-FBB6-B44C-BB5B-2250CB710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9700" y="350203"/>
            <a:ext cx="93218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2"/>
                </a:solidFill>
                <a:latin typeface="+mn-lt"/>
              </a:rPr>
              <a:t>Historical and future projected warming of Antarctic Shelf Bottom Water in CMIP6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C6BE3F-42CC-0C4F-B66D-2ABAEEDAB0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2378"/>
            <a:ext cx="9144000" cy="1655762"/>
          </a:xfrm>
        </p:spPr>
        <p:txBody>
          <a:bodyPr>
            <a:normAutofit/>
          </a:bodyPr>
          <a:lstStyle/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Ariaan Purich and Matt England 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10 June 2021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09FA8D-FBEE-1C45-8989-E0D768E92E40}"/>
              </a:ext>
            </a:extLst>
          </p:cNvPr>
          <p:cNvSpPr/>
          <p:nvPr/>
        </p:nvSpPr>
        <p:spPr>
          <a:xfrm>
            <a:off x="4148119" y="6045084"/>
            <a:ext cx="3936569" cy="62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D8F8A-F07B-7D4B-BEA5-501AF44B868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511324" y="6146485"/>
            <a:ext cx="2446883" cy="4567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D1D5B8-B08F-8F4F-A55E-C50CA90009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906" t="-5438" r="27393" b="7739"/>
          <a:stretch/>
        </p:blipFill>
        <p:spPr>
          <a:xfrm>
            <a:off x="4193506" y="6049832"/>
            <a:ext cx="1199213" cy="62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116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4">
            <a:extLst>
              <a:ext uri="{FF2B5EF4-FFF2-40B4-BE49-F238E27FC236}">
                <a16:creationId xmlns:a16="http://schemas.microsoft.com/office/drawing/2014/main" id="{9E42CCE4-A5EF-B741-B225-14221FDB8F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48"/>
          <a:stretch/>
        </p:blipFill>
        <p:spPr bwMode="auto">
          <a:xfrm>
            <a:off x="1" y="6431264"/>
            <a:ext cx="12192000" cy="42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F8B263DD-6EEF-D74A-9BA8-D6781FD274AD}"/>
              </a:ext>
            </a:extLst>
          </p:cNvPr>
          <p:cNvSpPr txBox="1">
            <a:spLocks/>
          </p:cNvSpPr>
          <p:nvPr/>
        </p:nvSpPr>
        <p:spPr>
          <a:xfrm>
            <a:off x="433401" y="518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</a:rPr>
              <a:t>Data and methods</a:t>
            </a:r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F9286D1D-E0CD-7A4A-A74C-C3F54646F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268136" y="6465600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|  ASBW in CMIP6  |  </a:t>
            </a:r>
            <a:r>
              <a:rPr lang="en-US" dirty="0" err="1">
                <a:solidFill>
                  <a:schemeClr val="bg1"/>
                </a:solidFill>
              </a:rPr>
              <a:t>Ariaan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Purich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3">
            <a:extLst>
              <a:ext uri="{FF2B5EF4-FFF2-40B4-BE49-F238E27FC236}">
                <a16:creationId xmlns:a16="http://schemas.microsoft.com/office/drawing/2014/main" id="{A785CE75-B7EA-3943-991E-77D5A91E7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037739" y="6464426"/>
            <a:ext cx="2743200" cy="365125"/>
          </a:xfrm>
        </p:spPr>
        <p:txBody>
          <a:bodyPr/>
          <a:lstStyle/>
          <a:p>
            <a:fld id="{CEDF2C3C-3F57-DC4D-BBC5-7B88C2A6D221}" type="slidenum">
              <a:rPr lang="en-US" smtClean="0">
                <a:solidFill>
                  <a:schemeClr val="bg1"/>
                </a:solidFill>
              </a:rPr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44C8A31-7744-4D47-A794-24E3E3B2565D}"/>
              </a:ext>
            </a:extLst>
          </p:cNvPr>
          <p:cNvSpPr txBox="1"/>
          <p:nvPr/>
        </p:nvSpPr>
        <p:spPr>
          <a:xfrm>
            <a:off x="1151925" y="6033135"/>
            <a:ext cx="25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Schmidtko</a:t>
            </a:r>
            <a:r>
              <a:rPr lang="en-US" dirty="0"/>
              <a:t> et al. (2014)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4B5E083-A9F6-C345-9FFE-AA70F2A99EA1}"/>
              </a:ext>
            </a:extLst>
          </p:cNvPr>
          <p:cNvGrpSpPr/>
          <p:nvPr/>
        </p:nvGrpSpPr>
        <p:grpSpPr>
          <a:xfrm>
            <a:off x="849870" y="1081163"/>
            <a:ext cx="3571768" cy="4934804"/>
            <a:chOff x="849870" y="1081163"/>
            <a:chExt cx="3571768" cy="4934804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D9C5B1D-A613-5F4C-81C7-DFE3F7E4B2E0}"/>
                </a:ext>
              </a:extLst>
            </p:cNvPr>
            <p:cNvGrpSpPr/>
            <p:nvPr/>
          </p:nvGrpSpPr>
          <p:grpSpPr>
            <a:xfrm>
              <a:off x="849870" y="1081163"/>
              <a:ext cx="3571768" cy="2965120"/>
              <a:chOff x="129816" y="1975675"/>
              <a:chExt cx="3571768" cy="296512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67241DA-C474-DF42-B064-1E40327EF24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48806" b="60360"/>
              <a:stretch/>
            </p:blipFill>
            <p:spPr>
              <a:xfrm>
                <a:off x="129816" y="2140034"/>
                <a:ext cx="2953694" cy="2308217"/>
              </a:xfrm>
              <a:prstGeom prst="rect">
                <a:avLst/>
              </a:prstGeom>
            </p:spPr>
          </p:pic>
          <mc:AlternateContent xmlns:mc="http://schemas.openxmlformats.org/markup-compatibility/2006">
            <mc:Choice xmlns:p14="http://schemas.microsoft.com/office/powerpoint/2010/main" Requires="p14">
              <p:contentPart p14:bwMode="auto" r:id="rId5">
                <p14:nvContentPartPr>
                  <p14:cNvPr id="11" name="Ink 10">
                    <a:extLst>
                      <a:ext uri="{FF2B5EF4-FFF2-40B4-BE49-F238E27FC236}">
                        <a16:creationId xmlns:a16="http://schemas.microsoft.com/office/drawing/2014/main" id="{4171DEBC-9DA1-584C-B38D-0E618C952E11}"/>
                      </a:ext>
                    </a:extLst>
                  </p14:cNvPr>
                  <p14:cNvContentPartPr/>
                  <p14:nvPr/>
                </p14:nvContentPartPr>
                <p14:xfrm>
                  <a:off x="396424" y="4930715"/>
                  <a:ext cx="111960" cy="10080"/>
                </p14:xfrm>
              </p:contentPart>
            </mc:Choice>
            <mc:Fallback>
              <p:pic>
                <p:nvPicPr>
                  <p:cNvPr id="11" name="Ink 10">
                    <a:extLst>
                      <a:ext uri="{FF2B5EF4-FFF2-40B4-BE49-F238E27FC236}">
                        <a16:creationId xmlns:a16="http://schemas.microsoft.com/office/drawing/2014/main" id="{4171DEBC-9DA1-584C-B38D-0E618C952E11}"/>
                      </a:ext>
                    </a:extLst>
                  </p:cNvPr>
                  <p:cNvPicPr/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360424" y="4894715"/>
                    <a:ext cx="183600" cy="81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7">
                <p14:nvContentPartPr>
                  <p14:cNvPr id="15" name="Ink 14">
                    <a:extLst>
                      <a:ext uri="{FF2B5EF4-FFF2-40B4-BE49-F238E27FC236}">
                        <a16:creationId xmlns:a16="http://schemas.microsoft.com/office/drawing/2014/main" id="{D8B1F34B-7CB4-8A45-9430-CF844B8968DA}"/>
                      </a:ext>
                    </a:extLst>
                  </p14:cNvPr>
                  <p14:cNvContentPartPr/>
                  <p14:nvPr/>
                </p14:nvContentPartPr>
                <p14:xfrm>
                  <a:off x="294673" y="2160048"/>
                  <a:ext cx="92520" cy="201600"/>
                </p14:xfrm>
              </p:contentPart>
            </mc:Choice>
            <mc:Fallback>
              <p:pic>
                <p:nvPicPr>
                  <p:cNvPr id="15" name="Ink 14">
                    <a:extLst>
                      <a:ext uri="{FF2B5EF4-FFF2-40B4-BE49-F238E27FC236}">
                        <a16:creationId xmlns:a16="http://schemas.microsoft.com/office/drawing/2014/main" id="{D8B1F34B-7CB4-8A45-9430-CF844B8968DA}"/>
                      </a:ext>
                    </a:extLst>
                  </p:cNvPr>
                  <p:cNvPicPr/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258673" y="2124048"/>
                    <a:ext cx="164160" cy="2732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9">
                <p14:nvContentPartPr>
                  <p14:cNvPr id="17" name="Ink 16">
                    <a:extLst>
                      <a:ext uri="{FF2B5EF4-FFF2-40B4-BE49-F238E27FC236}">
                        <a16:creationId xmlns:a16="http://schemas.microsoft.com/office/drawing/2014/main" id="{5538E5CF-BC95-3943-AFDA-98E04AC180D4}"/>
                      </a:ext>
                    </a:extLst>
                  </p14:cNvPr>
                  <p14:cNvContentPartPr/>
                  <p14:nvPr/>
                </p14:nvContentPartPr>
                <p14:xfrm>
                  <a:off x="3657304" y="4914875"/>
                  <a:ext cx="360" cy="360"/>
                </p14:xfrm>
              </p:contentPart>
            </mc:Choice>
            <mc:Fallback>
              <p:pic>
                <p:nvPicPr>
                  <p:cNvPr id="17" name="Ink 16">
                    <a:extLst>
                      <a:ext uri="{FF2B5EF4-FFF2-40B4-BE49-F238E27FC236}">
                        <a16:creationId xmlns:a16="http://schemas.microsoft.com/office/drawing/2014/main" id="{5538E5CF-BC95-3943-AFDA-98E04AC180D4}"/>
                      </a:ext>
                    </a:extLst>
                  </p:cNvPr>
                  <p:cNvPicPr/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3621304" y="4878875"/>
                    <a:ext cx="72000" cy="7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1">
                <p14:nvContentPartPr>
                  <p14:cNvPr id="18" name="Ink 17">
                    <a:extLst>
                      <a:ext uri="{FF2B5EF4-FFF2-40B4-BE49-F238E27FC236}">
                        <a16:creationId xmlns:a16="http://schemas.microsoft.com/office/drawing/2014/main" id="{E83B23FE-0DFB-3C4C-8FB5-BDE0D63917EA}"/>
                      </a:ext>
                    </a:extLst>
                  </p14:cNvPr>
                  <p14:cNvContentPartPr/>
                  <p14:nvPr/>
                </p14:nvContentPartPr>
                <p14:xfrm>
                  <a:off x="3625624" y="2203355"/>
                  <a:ext cx="75960" cy="195840"/>
                </p14:xfrm>
              </p:contentPart>
            </mc:Choice>
            <mc:Fallback>
              <p:pic>
                <p:nvPicPr>
                  <p:cNvPr id="18" name="Ink 17">
                    <a:extLst>
                      <a:ext uri="{FF2B5EF4-FFF2-40B4-BE49-F238E27FC236}">
                        <a16:creationId xmlns:a16="http://schemas.microsoft.com/office/drawing/2014/main" id="{E83B23FE-0DFB-3C4C-8FB5-BDE0D63917EA}"/>
                      </a:ext>
                    </a:extLst>
                  </p:cNvPr>
                  <p:cNvPicPr/>
                  <p:nvPr/>
                </p:nvPicPr>
                <p:blipFill>
                  <a:blip r:embed="rId12"/>
                  <a:stretch>
                    <a:fillRect/>
                  </a:stretch>
                </p:blipFill>
                <p:spPr>
                  <a:xfrm>
                    <a:off x="3589624" y="2167355"/>
                    <a:ext cx="147600" cy="267480"/>
                  </a:xfrm>
                  <a:prstGeom prst="rect">
                    <a:avLst/>
                  </a:prstGeom>
                </p:spPr>
              </p:pic>
            </mc:Fallback>
          </mc:AlternateContent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5F85DC1C-E65D-7E4A-8378-EE21EAD41086}"/>
                  </a:ext>
                </a:extLst>
              </p:cNvPr>
              <p:cNvSpPr txBox="1"/>
              <p:nvPr/>
            </p:nvSpPr>
            <p:spPr>
              <a:xfrm>
                <a:off x="312119" y="1975675"/>
                <a:ext cx="259823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Mean-state temperature</a:t>
                </a:r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810C7B8-2A08-0B44-9B86-BAEDC7EE00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8741" r="48806" b="22196"/>
            <a:stretch/>
          </p:blipFill>
          <p:spPr>
            <a:xfrm>
              <a:off x="866962" y="3741348"/>
              <a:ext cx="2953694" cy="2274619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C390EAB-94B7-5542-BE4B-5C2348C79400}"/>
                </a:ext>
              </a:extLst>
            </p:cNvPr>
            <p:cNvSpPr txBox="1"/>
            <p:nvPr/>
          </p:nvSpPr>
          <p:spPr>
            <a:xfrm>
              <a:off x="1189477" y="3563589"/>
              <a:ext cx="25982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Temperature trends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9D83EC2-1A62-104E-AE01-1466E08826BE}"/>
                </a:ext>
              </a:extLst>
            </p:cNvPr>
            <p:cNvSpPr/>
            <p:nvPr/>
          </p:nvSpPr>
          <p:spPr>
            <a:xfrm>
              <a:off x="3682448" y="1245522"/>
              <a:ext cx="208722" cy="334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75F1681-60C1-2D41-8982-D63AC14FF3FE}"/>
                </a:ext>
              </a:extLst>
            </p:cNvPr>
            <p:cNvSpPr/>
            <p:nvPr/>
          </p:nvSpPr>
          <p:spPr>
            <a:xfrm>
              <a:off x="3666600" y="3501732"/>
              <a:ext cx="208722" cy="4673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9A781E1-112F-E447-B811-89EF362A0253}"/>
                </a:ext>
              </a:extLst>
            </p:cNvPr>
            <p:cNvSpPr/>
            <p:nvPr/>
          </p:nvSpPr>
          <p:spPr>
            <a:xfrm>
              <a:off x="942740" y="3501732"/>
              <a:ext cx="208722" cy="5715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D48D0-075D-0341-95DE-FE0BD59221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9180" y="1412941"/>
            <a:ext cx="7445784" cy="4351338"/>
          </a:xfrm>
        </p:spPr>
        <p:txBody>
          <a:bodyPr>
            <a:noAutofit/>
          </a:bodyPr>
          <a:lstStyle/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22 CMIP6 models with historical, SSP245 and SSP585 data available 1950-2100</a:t>
            </a:r>
          </a:p>
          <a:p>
            <a:pPr marL="914400" lvl="2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Including ACCESS-CM2 and ACCESS-ESM1.5</a:t>
            </a: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Temperature, salinity and surface variables</a:t>
            </a: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ASBW T in grid cell above seabed, for depths  &lt; 1500 m</a:t>
            </a: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Historical mean and trends over 1975-2012</a:t>
            </a: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Future trends over full SSP period 2015-2100</a:t>
            </a: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Zonal means show differences for WOA18 comparison</a:t>
            </a:r>
            <a:endParaRPr lang="en-US" dirty="0"/>
          </a:p>
          <a:p>
            <a:pPr>
              <a:lnSpc>
                <a:spcPct val="100000"/>
              </a:lnSpc>
              <a:spcAft>
                <a:spcPts val="120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92440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282EE17-5164-4D47-A7E0-3FF744557AA3}"/>
              </a:ext>
            </a:extLst>
          </p:cNvPr>
          <p:cNvSpPr txBox="1">
            <a:spLocks/>
          </p:cNvSpPr>
          <p:nvPr/>
        </p:nvSpPr>
        <p:spPr>
          <a:xfrm>
            <a:off x="370215" y="1474726"/>
            <a:ext cx="5826063" cy="48765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AU" sz="2400" dirty="0"/>
              <a:t>Latitude shifted relative to the 1000-m isobath at each longitude, then averaged zonally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AU" sz="2400" dirty="0"/>
              <a:t>CMIP6 MMM resembles observations, but is biased warm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AU" sz="2400" dirty="0"/>
              <a:t>Historical changes are modest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AU" sz="2400" dirty="0"/>
              <a:t>Both future scenarios share the same warming structure, the magnitude of warming increasing considerably in SSP585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E60B09-AA47-BA4D-90B4-197D11649FE7}"/>
              </a:ext>
            </a:extLst>
          </p:cNvPr>
          <p:cNvSpPr/>
          <p:nvPr/>
        </p:nvSpPr>
        <p:spPr>
          <a:xfrm>
            <a:off x="246223" y="1397376"/>
            <a:ext cx="6264175" cy="46128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AC957D26-4E6E-0646-A855-48A8B38BA8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48"/>
          <a:stretch/>
        </p:blipFill>
        <p:spPr bwMode="auto">
          <a:xfrm>
            <a:off x="1" y="6431264"/>
            <a:ext cx="12192000" cy="42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94E0849-B1C2-7B45-ABE4-12EAADADE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7990"/>
          <a:stretch/>
        </p:blipFill>
        <p:spPr>
          <a:xfrm>
            <a:off x="6737960" y="320022"/>
            <a:ext cx="5222014" cy="6217955"/>
          </a:xfr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8DA2E2A-49AD-1449-ABFB-92AF7D583582}"/>
              </a:ext>
            </a:extLst>
          </p:cNvPr>
          <p:cNvSpPr txBox="1">
            <a:spLocks/>
          </p:cNvSpPr>
          <p:nvPr/>
        </p:nvSpPr>
        <p:spPr>
          <a:xfrm>
            <a:off x="433401" y="518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</a:rPr>
              <a:t>Zonal temperature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12B23D4A-B1CD-2F47-B341-3723A5AD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268136" y="6465600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|  ASBW in CMIP6  |  </a:t>
            </a:r>
            <a:r>
              <a:rPr lang="en-US" dirty="0" err="1">
                <a:solidFill>
                  <a:schemeClr val="bg1"/>
                </a:solidFill>
              </a:rPr>
              <a:t>Ariaan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Purich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Slide Number Placeholder 13">
            <a:extLst>
              <a:ext uri="{FF2B5EF4-FFF2-40B4-BE49-F238E27FC236}">
                <a16:creationId xmlns:a16="http://schemas.microsoft.com/office/drawing/2014/main" id="{7C46CF1D-813F-D845-9117-F487BE83A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037739" y="6464426"/>
            <a:ext cx="2743200" cy="365125"/>
          </a:xfrm>
        </p:spPr>
        <p:txBody>
          <a:bodyPr/>
          <a:lstStyle/>
          <a:p>
            <a:fld id="{CEDF2C3C-3F57-DC4D-BBC5-7B88C2A6D221}" type="slidenum">
              <a:rPr lang="en-US" smtClean="0">
                <a:solidFill>
                  <a:schemeClr val="bg1"/>
                </a:solidFill>
              </a:rPr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FFE6DAB4-E697-B248-9C2E-412BEE23C021}"/>
              </a:ext>
            </a:extLst>
          </p:cNvPr>
          <p:cNvSpPr txBox="1">
            <a:spLocks/>
          </p:cNvSpPr>
          <p:nvPr/>
        </p:nvSpPr>
        <p:spPr>
          <a:xfrm>
            <a:off x="7270545" y="273383"/>
            <a:ext cx="1411392" cy="17266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Observed mean</a:t>
            </a:r>
          </a:p>
        </p:txBody>
      </p:sp>
      <p:pic>
        <p:nvPicPr>
          <p:cNvPr id="20" name="Content Placeholder 6">
            <a:extLst>
              <a:ext uri="{FF2B5EF4-FFF2-40B4-BE49-F238E27FC236}">
                <a16:creationId xmlns:a16="http://schemas.microsoft.com/office/drawing/2014/main" id="{4BDD2AAC-FAC3-2043-8CE5-E7C473610B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389" t="4598" r="37215" b="93702"/>
          <a:stretch/>
        </p:blipFill>
        <p:spPr>
          <a:xfrm rot="16200000">
            <a:off x="11598864" y="1189503"/>
            <a:ext cx="177349" cy="114826"/>
          </a:xfrm>
          <a:prstGeom prst="rect">
            <a:avLst/>
          </a:prstGeom>
        </p:spPr>
      </p:pic>
      <p:pic>
        <p:nvPicPr>
          <p:cNvPr id="21" name="Content Placeholder 6">
            <a:extLst>
              <a:ext uri="{FF2B5EF4-FFF2-40B4-BE49-F238E27FC236}">
                <a16:creationId xmlns:a16="http://schemas.microsoft.com/office/drawing/2014/main" id="{83879B12-06E8-F341-BFA2-72F93E6255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023" t="4598" r="17272" b="93702"/>
          <a:stretch/>
        </p:blipFill>
        <p:spPr>
          <a:xfrm rot="16200000">
            <a:off x="11416352" y="3190046"/>
            <a:ext cx="559027" cy="114826"/>
          </a:xfrm>
          <a:prstGeom prst="rect">
            <a:avLst/>
          </a:prstGeom>
        </p:spPr>
      </p:pic>
      <p:pic>
        <p:nvPicPr>
          <p:cNvPr id="22" name="Content Placeholder 6">
            <a:extLst>
              <a:ext uri="{FF2B5EF4-FFF2-40B4-BE49-F238E27FC236}">
                <a16:creationId xmlns:a16="http://schemas.microsoft.com/office/drawing/2014/main" id="{D0F07114-D5B1-1E47-B1E0-AB8E9D6776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023" t="4598" r="17272" b="93702"/>
          <a:stretch/>
        </p:blipFill>
        <p:spPr>
          <a:xfrm rot="16200000">
            <a:off x="11415341" y="5181697"/>
            <a:ext cx="559027" cy="114826"/>
          </a:xfrm>
          <a:prstGeom prst="rect">
            <a:avLst/>
          </a:prstGeom>
        </p:spPr>
      </p:pic>
      <p:sp>
        <p:nvSpPr>
          <p:cNvPr id="23" name="Subtitle 2">
            <a:extLst>
              <a:ext uri="{FF2B5EF4-FFF2-40B4-BE49-F238E27FC236}">
                <a16:creationId xmlns:a16="http://schemas.microsoft.com/office/drawing/2014/main" id="{0F789868-D334-3C42-AE70-E58E5D37487F}"/>
              </a:ext>
            </a:extLst>
          </p:cNvPr>
          <p:cNvSpPr txBox="1">
            <a:spLocks/>
          </p:cNvSpPr>
          <p:nvPr/>
        </p:nvSpPr>
        <p:spPr>
          <a:xfrm>
            <a:off x="9595007" y="267807"/>
            <a:ext cx="1919610" cy="18939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CMIP6 historical mean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F6E9E02D-0370-DD47-B033-588FDA42E939}"/>
              </a:ext>
            </a:extLst>
          </p:cNvPr>
          <p:cNvSpPr txBox="1">
            <a:spLocks/>
          </p:cNvSpPr>
          <p:nvPr/>
        </p:nvSpPr>
        <p:spPr>
          <a:xfrm>
            <a:off x="7248241" y="2256575"/>
            <a:ext cx="1582742" cy="2002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Observed change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051AE89C-E90C-944E-8A68-5B0E762E4DEC}"/>
              </a:ext>
            </a:extLst>
          </p:cNvPr>
          <p:cNvSpPr txBox="1">
            <a:spLocks/>
          </p:cNvSpPr>
          <p:nvPr/>
        </p:nvSpPr>
        <p:spPr>
          <a:xfrm>
            <a:off x="9656342" y="2262462"/>
            <a:ext cx="1919610" cy="2002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CMIP6 historical change</a:t>
            </a: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8274B237-656E-9540-BFFD-450125229BCD}"/>
              </a:ext>
            </a:extLst>
          </p:cNvPr>
          <p:cNvSpPr txBox="1">
            <a:spLocks/>
          </p:cNvSpPr>
          <p:nvPr/>
        </p:nvSpPr>
        <p:spPr>
          <a:xfrm>
            <a:off x="7151415" y="4243808"/>
            <a:ext cx="1582742" cy="2002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SSP245 change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AAA96985-8204-6446-8319-3FF687403F55}"/>
              </a:ext>
            </a:extLst>
          </p:cNvPr>
          <p:cNvSpPr txBox="1">
            <a:spLocks/>
          </p:cNvSpPr>
          <p:nvPr/>
        </p:nvSpPr>
        <p:spPr>
          <a:xfrm>
            <a:off x="9483879" y="4244338"/>
            <a:ext cx="1582742" cy="2002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SSP585 change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8F66B04-ADF9-3245-8442-589D8E914E2B}"/>
              </a:ext>
            </a:extLst>
          </p:cNvPr>
          <p:cNvCxnSpPr>
            <a:cxnSpLocks/>
          </p:cNvCxnSpPr>
          <p:nvPr/>
        </p:nvCxnSpPr>
        <p:spPr>
          <a:xfrm>
            <a:off x="8065012" y="1335591"/>
            <a:ext cx="0" cy="66990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Subtitle 2">
            <a:extLst>
              <a:ext uri="{FF2B5EF4-FFF2-40B4-BE49-F238E27FC236}">
                <a16:creationId xmlns:a16="http://schemas.microsoft.com/office/drawing/2014/main" id="{9C4CE073-6A1E-2049-95FE-27A088D1CC84}"/>
              </a:ext>
            </a:extLst>
          </p:cNvPr>
          <p:cNvSpPr txBox="1">
            <a:spLocks/>
          </p:cNvSpPr>
          <p:nvPr/>
        </p:nvSpPr>
        <p:spPr>
          <a:xfrm>
            <a:off x="7308609" y="576327"/>
            <a:ext cx="718303" cy="6139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solidFill>
                  <a:schemeClr val="bg1"/>
                </a:solidFill>
              </a:rPr>
              <a:t>On shelf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D2B9EE2B-59E6-D54A-9D96-0E6F1BCFCE05}"/>
              </a:ext>
            </a:extLst>
          </p:cNvPr>
          <p:cNvSpPr txBox="1">
            <a:spLocks/>
          </p:cNvSpPr>
          <p:nvPr/>
        </p:nvSpPr>
        <p:spPr>
          <a:xfrm>
            <a:off x="8254724" y="576000"/>
            <a:ext cx="718303" cy="6139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/>
              <a:t>Off shelf</a:t>
            </a:r>
          </a:p>
        </p:txBody>
      </p:sp>
      <p:sp>
        <p:nvSpPr>
          <p:cNvPr id="54" name="Subtitle 2">
            <a:extLst>
              <a:ext uri="{FF2B5EF4-FFF2-40B4-BE49-F238E27FC236}">
                <a16:creationId xmlns:a16="http://schemas.microsoft.com/office/drawing/2014/main" id="{2A62362E-BF8A-9040-9E7D-AABA588299F8}"/>
              </a:ext>
            </a:extLst>
          </p:cNvPr>
          <p:cNvSpPr txBox="1">
            <a:spLocks/>
          </p:cNvSpPr>
          <p:nvPr/>
        </p:nvSpPr>
        <p:spPr>
          <a:xfrm>
            <a:off x="2700121" y="1175682"/>
            <a:ext cx="1919610" cy="18939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Historical mean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88E7335-F4EE-DA42-BCC6-8A7A61FD9F1E}"/>
              </a:ext>
            </a:extLst>
          </p:cNvPr>
          <p:cNvGrpSpPr/>
          <p:nvPr/>
        </p:nvGrpSpPr>
        <p:grpSpPr>
          <a:xfrm>
            <a:off x="1419842" y="1376894"/>
            <a:ext cx="5254834" cy="2104655"/>
            <a:chOff x="1481627" y="1315109"/>
            <a:chExt cx="5254834" cy="2104655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498D37BF-7A46-8F4E-BA2A-04937017F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3360" t="7534" r="10522" b="78469"/>
            <a:stretch/>
          </p:blipFill>
          <p:spPr>
            <a:xfrm>
              <a:off x="2020949" y="1319066"/>
              <a:ext cx="3649406" cy="1830236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773338F-949B-BD49-99DE-F1A04D93B5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1336" t="88567" b="8178"/>
            <a:stretch/>
          </p:blipFill>
          <p:spPr>
            <a:xfrm>
              <a:off x="1819392" y="2994126"/>
              <a:ext cx="4917069" cy="425638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F9BD033-0293-6E45-A5BD-EDB0255C04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9249" t="7607" r="84387" b="78979"/>
            <a:stretch/>
          </p:blipFill>
          <p:spPr>
            <a:xfrm>
              <a:off x="1481627" y="1315109"/>
              <a:ext cx="643116" cy="1754004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EE6BC83-773C-3E49-B04E-3D01F98B98F4}"/>
              </a:ext>
            </a:extLst>
          </p:cNvPr>
          <p:cNvGrpSpPr/>
          <p:nvPr/>
        </p:nvGrpSpPr>
        <p:grpSpPr>
          <a:xfrm>
            <a:off x="1450889" y="3808001"/>
            <a:ext cx="5234076" cy="2120875"/>
            <a:chOff x="1512674" y="3746216"/>
            <a:chExt cx="5234076" cy="2120875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F3E85304-CCE6-8340-A7D3-6F9EC3439B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3038" t="7442" r="9580" b="78668"/>
            <a:stretch/>
          </p:blipFill>
          <p:spPr>
            <a:xfrm>
              <a:off x="1992411" y="3746216"/>
              <a:ext cx="3777123" cy="1816246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683802D8-5CD0-9047-83E9-95E6B3FF75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1336" t="88567" b="8178"/>
            <a:stretch/>
          </p:blipFill>
          <p:spPr>
            <a:xfrm>
              <a:off x="1829681" y="5441453"/>
              <a:ext cx="4917069" cy="425638"/>
            </a:xfrm>
            <a:prstGeom prst="rect">
              <a:avLst/>
            </a:prstGeom>
          </p:spPr>
        </p:pic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23169417-40B6-894E-A7CB-A0C2DA97BA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9249" t="7607" r="84387" b="78979"/>
            <a:stretch/>
          </p:blipFill>
          <p:spPr>
            <a:xfrm>
              <a:off x="1512674" y="3764504"/>
              <a:ext cx="643116" cy="1754004"/>
            </a:xfrm>
            <a:prstGeom prst="rect">
              <a:avLst/>
            </a:prstGeom>
          </p:spPr>
        </p:pic>
      </p:grpSp>
      <p:sp>
        <p:nvSpPr>
          <p:cNvPr id="56" name="Subtitle 2">
            <a:extLst>
              <a:ext uri="{FF2B5EF4-FFF2-40B4-BE49-F238E27FC236}">
                <a16:creationId xmlns:a16="http://schemas.microsoft.com/office/drawing/2014/main" id="{F63D490B-DB6D-8645-840E-126DC161BB0B}"/>
              </a:ext>
            </a:extLst>
          </p:cNvPr>
          <p:cNvSpPr txBox="1">
            <a:spLocks/>
          </p:cNvSpPr>
          <p:nvPr/>
        </p:nvSpPr>
        <p:spPr>
          <a:xfrm>
            <a:off x="2920823" y="3639509"/>
            <a:ext cx="1582742" cy="2002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SSP585 change</a:t>
            </a:r>
          </a:p>
        </p:txBody>
      </p:sp>
    </p:spTree>
    <p:extLst>
      <p:ext uri="{BB962C8B-B14F-4D97-AF65-F5344CB8AC3E}">
        <p14:creationId xmlns:p14="http://schemas.microsoft.com/office/powerpoint/2010/main" val="2124125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4" grpId="0" animBg="1"/>
      <p:bldP spid="5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3E4670F-B0FA-AE46-B4EB-3776D5AD2171}"/>
              </a:ext>
            </a:extLst>
          </p:cNvPr>
          <p:cNvSpPr txBox="1">
            <a:spLocks/>
          </p:cNvSpPr>
          <p:nvPr/>
        </p:nvSpPr>
        <p:spPr>
          <a:xfrm>
            <a:off x="432000" y="1412940"/>
            <a:ext cx="6102032" cy="43782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AU" sz="2400" dirty="0"/>
              <a:t>CMIP6 MMM is too warm across all shelves, and particularly at the shelf edge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AU" sz="2400" dirty="0"/>
              <a:t>Observed trends show cooling in the western Ross and Weddell Seas, and strong warming in the Amundsen-Bellingshausen Seas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AU" sz="2400" dirty="0"/>
              <a:t>CMIP6 MMM historical trends show weak broad scale warming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AU" sz="2400" dirty="0"/>
              <a:t>Strong future warming, magnitude increases in SSP585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814667E-71B7-5C4B-8E7C-D6F88DC3CCBB}"/>
              </a:ext>
            </a:extLst>
          </p:cNvPr>
          <p:cNvSpPr/>
          <p:nvPr/>
        </p:nvSpPr>
        <p:spPr>
          <a:xfrm>
            <a:off x="246223" y="1397376"/>
            <a:ext cx="6264175" cy="46128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4">
            <a:extLst>
              <a:ext uri="{FF2B5EF4-FFF2-40B4-BE49-F238E27FC236}">
                <a16:creationId xmlns:a16="http://schemas.microsoft.com/office/drawing/2014/main" id="{9F98E732-4C9A-6441-A290-031D9A1F4C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48"/>
          <a:stretch/>
        </p:blipFill>
        <p:spPr bwMode="auto">
          <a:xfrm>
            <a:off x="1" y="6431264"/>
            <a:ext cx="12192000" cy="42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350DDB-CC68-DD44-8C39-8B73C08D4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7227"/>
          <a:stretch/>
        </p:blipFill>
        <p:spPr>
          <a:xfrm>
            <a:off x="6803105" y="185532"/>
            <a:ext cx="5216805" cy="6263258"/>
          </a:xfr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16F6DA1-2D3B-6349-BE67-5E84C07B444F}"/>
              </a:ext>
            </a:extLst>
          </p:cNvPr>
          <p:cNvSpPr txBox="1">
            <a:spLocks/>
          </p:cNvSpPr>
          <p:nvPr/>
        </p:nvSpPr>
        <p:spPr>
          <a:xfrm>
            <a:off x="433401" y="518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</a:rPr>
              <a:t>Shelf temperature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100F96B-0D2B-B244-910B-9AD8407F0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268136" y="6465600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|  ASBW in CMIP6  |  </a:t>
            </a:r>
            <a:r>
              <a:rPr lang="en-US" dirty="0" err="1">
                <a:solidFill>
                  <a:schemeClr val="bg1"/>
                </a:solidFill>
              </a:rPr>
              <a:t>Ariaan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Purich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563751A-7504-2A40-91A8-E3953A646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037739" y="6464426"/>
            <a:ext cx="2743200" cy="365125"/>
          </a:xfrm>
        </p:spPr>
        <p:txBody>
          <a:bodyPr/>
          <a:lstStyle/>
          <a:p>
            <a:fld id="{CEDF2C3C-3F57-DC4D-BBC5-7B88C2A6D221}" type="slidenum">
              <a:rPr lang="en-US" smtClean="0">
                <a:solidFill>
                  <a:schemeClr val="bg1"/>
                </a:solidFill>
              </a:rPr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180AE9D9-2CBE-874F-8EB6-7DD00E7BD4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496" t="4362" r="36306" b="92794"/>
          <a:stretch/>
        </p:blipFill>
        <p:spPr>
          <a:xfrm rot="16200000">
            <a:off x="11550777" y="1179155"/>
            <a:ext cx="219017" cy="191977"/>
          </a:xfrm>
          <a:prstGeom prst="rect">
            <a:avLst/>
          </a:prstGeom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AA6ABBFD-440C-C349-93C7-2875CFFDA6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166" t="4362" r="13367" b="92794"/>
          <a:stretch/>
        </p:blipFill>
        <p:spPr>
          <a:xfrm rot="16200000">
            <a:off x="11308990" y="3200098"/>
            <a:ext cx="702592" cy="191977"/>
          </a:xfrm>
          <a:prstGeom prst="rect">
            <a:avLst/>
          </a:prstGeom>
        </p:spPr>
      </p:pic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CCB85712-BC5B-9E46-9D46-9D7A3E7D37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166" t="4362" r="13367" b="92794"/>
          <a:stretch/>
        </p:blipFill>
        <p:spPr>
          <a:xfrm rot="16200000">
            <a:off x="11308991" y="5197726"/>
            <a:ext cx="702592" cy="191977"/>
          </a:xfrm>
          <a:prstGeom prst="rect">
            <a:avLst/>
          </a:prstGeom>
        </p:spPr>
      </p:pic>
      <p:sp>
        <p:nvSpPr>
          <p:cNvPr id="20" name="Subtitle 2">
            <a:extLst>
              <a:ext uri="{FF2B5EF4-FFF2-40B4-BE49-F238E27FC236}">
                <a16:creationId xmlns:a16="http://schemas.microsoft.com/office/drawing/2014/main" id="{21677E75-5D57-9740-A6DE-F84730C05EDD}"/>
              </a:ext>
            </a:extLst>
          </p:cNvPr>
          <p:cNvSpPr txBox="1">
            <a:spLocks/>
          </p:cNvSpPr>
          <p:nvPr/>
        </p:nvSpPr>
        <p:spPr>
          <a:xfrm>
            <a:off x="7270545" y="217253"/>
            <a:ext cx="1560438" cy="178424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Observed mean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96412A43-5FF0-B64F-937F-385A02C56CCE}"/>
              </a:ext>
            </a:extLst>
          </p:cNvPr>
          <p:cNvSpPr txBox="1">
            <a:spLocks/>
          </p:cNvSpPr>
          <p:nvPr/>
        </p:nvSpPr>
        <p:spPr>
          <a:xfrm>
            <a:off x="9373062" y="211677"/>
            <a:ext cx="1919610" cy="18939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CMIP6 historical mean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AFEF0DB5-C36C-D14D-80BD-EA684CF6CAAD}"/>
              </a:ext>
            </a:extLst>
          </p:cNvPr>
          <p:cNvSpPr txBox="1">
            <a:spLocks/>
          </p:cNvSpPr>
          <p:nvPr/>
        </p:nvSpPr>
        <p:spPr>
          <a:xfrm>
            <a:off x="7248241" y="2241827"/>
            <a:ext cx="1582742" cy="2002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Observed trend</a:t>
            </a: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03323BBE-D392-5943-9FF3-B6E76C59E91D}"/>
              </a:ext>
            </a:extLst>
          </p:cNvPr>
          <p:cNvSpPr txBox="1">
            <a:spLocks/>
          </p:cNvSpPr>
          <p:nvPr/>
        </p:nvSpPr>
        <p:spPr>
          <a:xfrm>
            <a:off x="9381133" y="2247714"/>
            <a:ext cx="1919610" cy="2002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CMIP6 historical trend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43808EF6-DCCF-7440-BAD3-F27C04F1042C}"/>
              </a:ext>
            </a:extLst>
          </p:cNvPr>
          <p:cNvSpPr txBox="1">
            <a:spLocks/>
          </p:cNvSpPr>
          <p:nvPr/>
        </p:nvSpPr>
        <p:spPr>
          <a:xfrm>
            <a:off x="7186927" y="4264572"/>
            <a:ext cx="1679568" cy="19969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SSP245 trend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CC3562F8-CB6D-B745-ADC8-2CBA5EBAB029}"/>
              </a:ext>
            </a:extLst>
          </p:cNvPr>
          <p:cNvSpPr txBox="1">
            <a:spLocks/>
          </p:cNvSpPr>
          <p:nvPr/>
        </p:nvSpPr>
        <p:spPr>
          <a:xfrm>
            <a:off x="9519391" y="4265102"/>
            <a:ext cx="1582742" cy="2002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SSP585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0CD6B8-11B2-0344-BF72-7A4C50BD99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275" t="7669" r="17126" b="78283"/>
          <a:stretch/>
        </p:blipFill>
        <p:spPr>
          <a:xfrm>
            <a:off x="2035707" y="1429230"/>
            <a:ext cx="3547215" cy="1978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6CE53E-F278-9F47-B6AA-E02A711FE68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9960" t="7649" r="16474" b="78579"/>
          <a:stretch/>
        </p:blipFill>
        <p:spPr>
          <a:xfrm>
            <a:off x="2058980" y="3826108"/>
            <a:ext cx="3652438" cy="1939340"/>
          </a:xfrm>
          <a:prstGeom prst="rect">
            <a:avLst/>
          </a:prstGeom>
        </p:spPr>
      </p:pic>
      <p:sp>
        <p:nvSpPr>
          <p:cNvPr id="38" name="Subtitle 2">
            <a:extLst>
              <a:ext uri="{FF2B5EF4-FFF2-40B4-BE49-F238E27FC236}">
                <a16:creationId xmlns:a16="http://schemas.microsoft.com/office/drawing/2014/main" id="{69EB55BE-32F5-134A-A5CF-6FAB0E7758B7}"/>
              </a:ext>
            </a:extLst>
          </p:cNvPr>
          <p:cNvSpPr txBox="1">
            <a:spLocks/>
          </p:cNvSpPr>
          <p:nvPr/>
        </p:nvSpPr>
        <p:spPr>
          <a:xfrm>
            <a:off x="2700121" y="1175682"/>
            <a:ext cx="1919610" cy="18939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Historical mean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678F2628-CAF8-B840-8708-05594EB73DB5}"/>
              </a:ext>
            </a:extLst>
          </p:cNvPr>
          <p:cNvSpPr txBox="1">
            <a:spLocks/>
          </p:cNvSpPr>
          <p:nvPr/>
        </p:nvSpPr>
        <p:spPr>
          <a:xfrm>
            <a:off x="2920823" y="3639509"/>
            <a:ext cx="1582742" cy="2002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SSP585 trend</a:t>
            </a:r>
          </a:p>
        </p:txBody>
      </p:sp>
    </p:spTree>
    <p:extLst>
      <p:ext uri="{BB962C8B-B14F-4D97-AF65-F5344CB8AC3E}">
        <p14:creationId xmlns:p14="http://schemas.microsoft.com/office/powerpoint/2010/main" val="394388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3C0900-D062-0D46-9D06-409F9AAB2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944000" y="-1830015"/>
            <a:ext cx="8312150" cy="117627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8A4704-A07E-124B-8A10-25993DFE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944000" y="-1830015"/>
            <a:ext cx="8312150" cy="117627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E99779-2751-414F-A6DA-4B2515054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944000" y="-1830015"/>
            <a:ext cx="8312150" cy="117627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40D254-A68E-6944-B5D4-DA01FF13D7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1944000" y="-1830015"/>
            <a:ext cx="8312150" cy="117627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8EF3B2-FFB1-FD4C-9058-B87D378336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944000" y="-1830015"/>
            <a:ext cx="8312150" cy="1176274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922E43B9-FAC3-2148-9B63-4C6EEA778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401" y="5182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</a:rPr>
              <a:t>Inter-model relationships</a:t>
            </a:r>
          </a:p>
        </p:txBody>
      </p:sp>
      <p:pic>
        <p:nvPicPr>
          <p:cNvPr id="16" name="Picture 4">
            <a:extLst>
              <a:ext uri="{FF2B5EF4-FFF2-40B4-BE49-F238E27FC236}">
                <a16:creationId xmlns:a16="http://schemas.microsoft.com/office/drawing/2014/main" id="{2C3EBEB7-EBFF-4743-B04B-BBA129DA95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48"/>
          <a:stretch/>
        </p:blipFill>
        <p:spPr bwMode="auto">
          <a:xfrm>
            <a:off x="1" y="6431264"/>
            <a:ext cx="12192000" cy="42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125F747B-614B-4244-AC88-11D41F15C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268136" y="6465600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|  ASBW in CMIP6  |  </a:t>
            </a:r>
            <a:r>
              <a:rPr lang="en-US" dirty="0" err="1">
                <a:solidFill>
                  <a:schemeClr val="bg1"/>
                </a:solidFill>
              </a:rPr>
              <a:t>Ariaan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Purich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Slide Number Placeholder 13">
            <a:extLst>
              <a:ext uri="{FF2B5EF4-FFF2-40B4-BE49-F238E27FC236}">
                <a16:creationId xmlns:a16="http://schemas.microsoft.com/office/drawing/2014/main" id="{B17D63B6-A3D4-6348-B31C-8BBB3E560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037739" y="6464426"/>
            <a:ext cx="2743200" cy="365125"/>
          </a:xfrm>
        </p:spPr>
        <p:txBody>
          <a:bodyPr/>
          <a:lstStyle/>
          <a:p>
            <a:fld id="{CEDF2C3C-3F57-DC4D-BBC5-7B88C2A6D221}" type="slidenum">
              <a:rPr lang="en-US" smtClean="0">
                <a:solidFill>
                  <a:schemeClr val="bg1"/>
                </a:solidFill>
              </a:r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6E4E036-52E9-F04E-A2B5-D9085189E062}"/>
              </a:ext>
            </a:extLst>
          </p:cNvPr>
          <p:cNvSpPr/>
          <p:nvPr/>
        </p:nvSpPr>
        <p:spPr>
          <a:xfrm>
            <a:off x="11327943" y="1268379"/>
            <a:ext cx="380557" cy="51565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947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46" b="8262"/>
          <a:stretch/>
        </p:blipFill>
        <p:spPr>
          <a:xfrm>
            <a:off x="958" y="-27384"/>
            <a:ext cx="12200284" cy="6912768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subTitle" idx="1"/>
          </p:nvPr>
        </p:nvSpPr>
        <p:spPr>
          <a:xfrm>
            <a:off x="1455077" y="6020675"/>
            <a:ext cx="8161917" cy="1923243"/>
          </a:xfrm>
        </p:spPr>
        <p:txBody>
          <a:bodyPr>
            <a:normAutofit/>
          </a:bodyPr>
          <a:lstStyle/>
          <a:p>
            <a:pPr marL="359991" lvl="2" indent="-359991">
              <a:lnSpc>
                <a:spcPct val="100000"/>
              </a:lnSpc>
            </a:pPr>
            <a:r>
              <a:rPr lang="en-US" sz="2800" dirty="0" err="1">
                <a:solidFill>
                  <a:srgbClr val="FFFFFF"/>
                </a:solidFill>
              </a:rPr>
              <a:t>a.purich@unsw.edu.au</a:t>
            </a:r>
            <a:endParaRPr lang="en-US" sz="2800" dirty="0">
              <a:solidFill>
                <a:srgbClr val="FFFFFF"/>
              </a:solidFill>
            </a:endParaRPr>
          </a:p>
          <a:p>
            <a:pPr marL="359991" lvl="2" indent="-359991">
              <a:lnSpc>
                <a:spcPct val="100000"/>
              </a:lnSpc>
            </a:pP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95733" y="4613852"/>
            <a:ext cx="84962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2000" dirty="0">
              <a:solidFill>
                <a:schemeClr val="bg1"/>
              </a:solidFill>
            </a:endParaRPr>
          </a:p>
          <a:p>
            <a:endParaRPr lang="en-AU" sz="2000" dirty="0">
              <a:solidFill>
                <a:schemeClr val="bg1"/>
              </a:solidFill>
            </a:endParaRPr>
          </a:p>
          <a:p>
            <a:endParaRPr lang="en-AU" sz="2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5C69EC-FF81-C141-9BBF-5EF0CBF2BF05}"/>
              </a:ext>
            </a:extLst>
          </p:cNvPr>
          <p:cNvSpPr txBox="1"/>
          <p:nvPr/>
        </p:nvSpPr>
        <p:spPr>
          <a:xfrm>
            <a:off x="5179537" y="6027723"/>
            <a:ext cx="619667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 err="1">
                <a:solidFill>
                  <a:schemeClr val="bg1"/>
                </a:solidFill>
              </a:rPr>
              <a:t>Purich</a:t>
            </a:r>
            <a:r>
              <a:rPr lang="en-AU" sz="1600" dirty="0">
                <a:solidFill>
                  <a:schemeClr val="bg1"/>
                </a:solidFill>
              </a:rPr>
              <a:t>, A. and M. H. England (2021), Historical and projected Antarctic Shelf Bottom Water in CMIP6 models, </a:t>
            </a:r>
            <a:r>
              <a:rPr lang="en-AU" sz="1600" i="1" dirty="0">
                <a:solidFill>
                  <a:schemeClr val="bg1"/>
                </a:solidFill>
              </a:rPr>
              <a:t>GRL</a:t>
            </a:r>
            <a:r>
              <a:rPr lang="en-AU" sz="1600" dirty="0">
                <a:solidFill>
                  <a:schemeClr val="bg1"/>
                </a:solidFill>
              </a:rPr>
              <a:t>, doi:10.1029/2021GL092752</a:t>
            </a:r>
          </a:p>
          <a:p>
            <a:endParaRPr lang="en-AU" sz="2000" dirty="0">
              <a:solidFill>
                <a:schemeClr val="bg1"/>
              </a:solidFill>
            </a:endParaRPr>
          </a:p>
          <a:p>
            <a:endParaRPr lang="en-AU" sz="2400" dirty="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B4E178-0B28-8941-B1C9-64F1ED600EBC}"/>
              </a:ext>
            </a:extLst>
          </p:cNvPr>
          <p:cNvSpPr txBox="1">
            <a:spLocks/>
          </p:cNvSpPr>
          <p:nvPr/>
        </p:nvSpPr>
        <p:spPr>
          <a:xfrm>
            <a:off x="433401" y="518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1BA118-971C-5641-AA49-C8BFE5C44E92}"/>
              </a:ext>
            </a:extLst>
          </p:cNvPr>
          <p:cNvSpPr txBox="1"/>
          <p:nvPr/>
        </p:nvSpPr>
        <p:spPr>
          <a:xfrm>
            <a:off x="979714" y="1377391"/>
            <a:ext cx="10123715" cy="4093428"/>
          </a:xfrm>
          <a:prstGeom prst="rect">
            <a:avLst/>
          </a:prstGeom>
          <a:solidFill>
            <a:schemeClr val="tx2">
              <a:lumMod val="75000"/>
              <a:alpha val="59000"/>
            </a:schemeClr>
          </a:solidFill>
        </p:spPr>
        <p:txBody>
          <a:bodyPr wrap="square" rtlCol="0">
            <a:noAutofit/>
          </a:bodyPr>
          <a:lstStyle/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AU" sz="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chemeClr val="bg1"/>
                </a:solidFill>
              </a:rPr>
              <a:t>The CMIP6 multi-model mean captures the observed mean-state Antarctic Shelf Bottom Water pattern but is overall biased warm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AU" sz="2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chemeClr val="bg1"/>
                </a:solidFill>
              </a:rPr>
              <a:t>An average shelf water warming of 0.36°C under SSP245 and 0.62°C under SSP585 by 2100 is projected 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AU" sz="2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chemeClr val="bg1"/>
                </a:solidFill>
              </a:rPr>
              <a:t>Future shelf water warming in CMIP6 models is linked with positive SAM trends and CDW warming trends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5890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39843</TotalTime>
  <Words>436</Words>
  <Application>Microsoft Macintosh PowerPoint</Application>
  <PresentationFormat>Widescreen</PresentationFormat>
  <Paragraphs>72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Historical and future projected warming of Antarctic Shelf Bottom Water in CMIP6 models</vt:lpstr>
      <vt:lpstr>PowerPoint Presentation</vt:lpstr>
      <vt:lpstr>PowerPoint Presentation</vt:lpstr>
      <vt:lpstr>PowerPoint Presentation</vt:lpstr>
      <vt:lpstr>Inter-model relationships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Ariaan Purich</dc:creator>
  <cp:lastModifiedBy>Ariaan Purich</cp:lastModifiedBy>
  <cp:revision>167</cp:revision>
  <dcterms:created xsi:type="dcterms:W3CDTF">2020-07-29T00:18:32Z</dcterms:created>
  <dcterms:modified xsi:type="dcterms:W3CDTF">2021-06-08T06:17:38Z</dcterms:modified>
</cp:coreProperties>
</file>